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Shape 164"/>
          <p:cNvSpPr/>
          <p:nvPr>
            <p:ph type="sldImg"/>
          </p:nvPr>
        </p:nvSpPr>
        <p:spPr>
          <a:prstGeom prst="rect">
            <a:avLst/>
          </a:prstGeom>
        </p:spPr>
        <p:txBody>
          <a:bodyPr/>
          <a:lstStyle/>
          <a:p>
            <a:pPr/>
          </a:p>
        </p:txBody>
      </p:sp>
      <p:sp>
        <p:nvSpPr>
          <p:cNvPr id="165" name="Shape 165"/>
          <p:cNvSpPr/>
          <p:nvPr>
            <p:ph type="body" sz="quarter" idx="1"/>
          </p:nvPr>
        </p:nvSpPr>
        <p:spPr>
          <a:prstGeom prst="rect">
            <a:avLst/>
          </a:prstGeom>
        </p:spPr>
        <p:txBody>
          <a:bodyPr/>
          <a:lstStyle/>
          <a:p>
            <a:pPr>
              <a:defRPr sz="1800"/>
            </a:pPr>
            <a:r>
              <a:t>MANUS: Vi ska delta på Future Minds Sustainability hackathon, som sker DATUM XX.  </a:t>
            </a:r>
          </a:p>
          <a:p>
            <a:pPr>
              <a:defRPr sz="1800"/>
            </a:pPr>
            <a:r>
              <a:t>Ni ska då på 3 timmar få jobba fram idéer på lösningar till en hållbarhetsutmaning hos IKEA. </a:t>
            </a:r>
          </a:p>
          <a:p>
            <a:pPr>
              <a:defRPr sz="1800"/>
            </a:pPr>
            <a:r>
              <a:t>Exakt vad utmaningen är och hur ni ska gå tillväga för att jobba fram era idéer kommer ni att få veta först då, det blir skarpt läge med instruktioner på plats. </a:t>
            </a:r>
          </a:p>
          <a:p>
            <a:pPr>
              <a:defRPr sz="1800"/>
            </a:pPr>
            <a:r>
              <a:t>Tills dess ska ni förbereda er och det är det vi gör nu.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Shape 218"/>
          <p:cNvSpPr/>
          <p:nvPr>
            <p:ph type="sldImg"/>
          </p:nvPr>
        </p:nvSpPr>
        <p:spPr>
          <a:prstGeom prst="rect">
            <a:avLst/>
          </a:prstGeom>
        </p:spPr>
        <p:txBody>
          <a:bodyPr/>
          <a:lstStyle/>
          <a:p>
            <a:pPr/>
          </a:p>
        </p:txBody>
      </p:sp>
      <p:sp>
        <p:nvSpPr>
          <p:cNvPr id="219" name="Shape 219"/>
          <p:cNvSpPr/>
          <p:nvPr>
            <p:ph type="body" sz="quarter" idx="1"/>
          </p:nvPr>
        </p:nvSpPr>
        <p:spPr>
          <a:prstGeom prst="rect">
            <a:avLst/>
          </a:prstGeom>
        </p:spPr>
        <p:txBody>
          <a:bodyPr/>
          <a:lstStyle/>
          <a:p>
            <a:pPr>
              <a:defRPr sz="1600"/>
            </a:pPr>
            <a:r>
              <a:t>MANUS: Ett bra sätt att tydligt visa hur de tre dimensionerna av hållbarhet hänger ihop, och behöver passa i varandra, är med denna tårt-bild. Här ser vi också var de globala målen passar in i det hela. </a:t>
            </a:r>
          </a:p>
          <a:p>
            <a:pPr>
              <a:defRPr sz="1600"/>
            </a:pPr>
          </a:p>
          <a:p>
            <a:pPr>
              <a:defRPr sz="1600"/>
            </a:pPr>
            <a:r>
              <a:t>Den visar att biosfären, alltså de ekologiska/miljömässiga aspekterna, är grunden för en hållbar utveckling. Det är det viktigaste som vi måste ta hänsyn till för att kunna leva på vår planet. </a:t>
            </a:r>
          </a:p>
          <a:p>
            <a:pPr>
              <a:defRPr sz="1600"/>
            </a:pPr>
            <a:r>
              <a:t>Efter det kommer de sociala aspekterna, dvs att ha tillgång till mat, hälsa, boende, utbildning och trygga samhällen osv - att leva goda liv. Men vi måste göra det inom gränsen för vad vår planet tål - alltså innanför den ekologiska ringen. </a:t>
            </a:r>
          </a:p>
          <a:p>
            <a:pPr>
              <a:defRPr sz="1600"/>
            </a:pPr>
          </a:p>
          <a:p>
            <a:pPr>
              <a:defRPr sz="1600"/>
            </a:pPr>
            <a:r>
              <a:t>Sedan kommer de ekonomiska aspekterna, med mål som ekonomisk jämlikhet, tillväxt, industri, innovationer, konsumtion och produktion. Allt detta behöver hålla sig både inom den ekologiska ringen men också den sociala ringen, alltså inom gränsen för vad som är social hållbarhet, för att vi inte ska skapa orättvisa och humanitär misär. </a:t>
            </a:r>
          </a:p>
          <a:p>
            <a:pPr>
              <a:defRPr sz="1600"/>
            </a:pPr>
          </a:p>
          <a:p>
            <a:pPr>
              <a:defRPr sz="1600"/>
            </a:pPr>
            <a:r>
              <a:t>Högst upp syns mål 17 som symboliserar att handlingskraft och samarbete, både lokalt, nationellt och globalt, krävs för att allt detta ska fungera. </a:t>
            </a:r>
          </a:p>
          <a:p>
            <a:pPr>
              <a:defRPr sz="1600"/>
            </a:pPr>
          </a:p>
          <a:p>
            <a:pPr>
              <a:defRPr sz="1600"/>
            </a:pPr>
            <a:r>
              <a:t>Bildkälla: Johan Rockström och Pavan Sukhdev, 2016. illustrationen är producerad av Azote för Stockholm Resilience Centre vid Stockholms universitet. https://www.stockholmresilience.org/research/research-news/2016-06-14-how-food-connects-all-the-sdgs.html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Shape 225"/>
          <p:cNvSpPr/>
          <p:nvPr>
            <p:ph type="sldImg"/>
          </p:nvPr>
        </p:nvSpPr>
        <p:spPr>
          <a:prstGeom prst="rect">
            <a:avLst/>
          </a:prstGeom>
        </p:spPr>
        <p:txBody>
          <a:bodyPr/>
          <a:lstStyle/>
          <a:p>
            <a:pPr/>
          </a:p>
        </p:txBody>
      </p:sp>
      <p:sp>
        <p:nvSpPr>
          <p:cNvPr id="226" name="Shape 226"/>
          <p:cNvSpPr/>
          <p:nvPr>
            <p:ph type="body" sz="quarter" idx="1"/>
          </p:nvPr>
        </p:nvSpPr>
        <p:spPr>
          <a:prstGeom prst="rect">
            <a:avLst/>
          </a:prstGeom>
        </p:spPr>
        <p:txBody>
          <a:bodyPr/>
          <a:lstStyle/>
          <a:p>
            <a:pPr/>
            <a:r>
              <a:t>INSTRUKTIONER: Visa denna film som är en sammanfattning av de Globala målen, ett sätt att låta eleverna repetera hållbar utveckling - om ni behöver det.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Shape 232"/>
          <p:cNvSpPr/>
          <p:nvPr>
            <p:ph type="sldImg"/>
          </p:nvPr>
        </p:nvSpPr>
        <p:spPr>
          <a:prstGeom prst="rect">
            <a:avLst/>
          </a:prstGeom>
        </p:spPr>
        <p:txBody>
          <a:bodyPr/>
          <a:lstStyle/>
          <a:p>
            <a:pPr/>
          </a:p>
        </p:txBody>
      </p:sp>
      <p:sp>
        <p:nvSpPr>
          <p:cNvPr id="233" name="Shape 233"/>
          <p:cNvSpPr/>
          <p:nvPr>
            <p:ph type="body" sz="quarter" idx="1"/>
          </p:nvPr>
        </p:nvSpPr>
        <p:spPr>
          <a:prstGeom prst="rect">
            <a:avLst/>
          </a:prstGeom>
        </p:spPr>
        <p:txBody>
          <a:bodyPr/>
          <a:lstStyle/>
          <a:p>
            <a:pPr>
              <a:defRPr sz="1500"/>
            </a:pPr>
            <a:r>
              <a:t>INSTRUKTIONER: </a:t>
            </a:r>
          </a:p>
          <a:p>
            <a:pPr>
              <a:defRPr sz="1500"/>
            </a:pPr>
            <a:r>
              <a:t>Låt eleverna först själva skriva ner minst 3 globala mål som de tycker är viktigast. </a:t>
            </a:r>
          </a:p>
          <a:p>
            <a:pPr>
              <a:defRPr sz="1500"/>
            </a:pPr>
            <a:r>
              <a:t>Låt sedan eleverna sitta i par eller smågrupper och jämföra varandras listor och diskutera. </a:t>
            </a:r>
          </a:p>
          <a:p>
            <a:pPr>
              <a:defRPr sz="1500"/>
            </a:pPr>
            <a:r>
              <a:t>Gå sedan igenom tillsammans i helklass och se om ni kan komma överens om vilka mål som klassen tycker är viktigast - och varför det är så svårt att välja eller inte välja. </a:t>
            </a:r>
          </a:p>
          <a:p>
            <a:pPr>
              <a:defRPr sz="1500"/>
            </a:pPr>
          </a:p>
          <a:p>
            <a:pPr>
              <a:defRPr sz="1500"/>
            </a:pPr>
            <a:r>
              <a:t>ATT LYFTA: </a:t>
            </a:r>
          </a:p>
          <a:p>
            <a:pPr>
              <a:defRPr sz="1500"/>
            </a:pPr>
            <a:r>
              <a:t>FN:s länder har gemensamt enats om att samtliga dessa 17 mål är det som vi ska sträva efter att uppnå och det visar på att de alla är viktiga. Alla mål hänger ju ihop och påverkar och påverkas av varandra - därför behövs de alla.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Shape 236"/>
          <p:cNvSpPr/>
          <p:nvPr>
            <p:ph type="sldImg"/>
          </p:nvPr>
        </p:nvSpPr>
        <p:spPr>
          <a:prstGeom prst="rect">
            <a:avLst/>
          </a:prstGeom>
        </p:spPr>
        <p:txBody>
          <a:bodyPr/>
          <a:lstStyle/>
          <a:p>
            <a:pPr/>
          </a:p>
        </p:txBody>
      </p:sp>
      <p:sp>
        <p:nvSpPr>
          <p:cNvPr id="237" name="Shape 237"/>
          <p:cNvSpPr/>
          <p:nvPr>
            <p:ph type="body" sz="quarter" idx="1"/>
          </p:nvPr>
        </p:nvSpPr>
        <p:spPr>
          <a:prstGeom prst="rect">
            <a:avLst/>
          </a:prstGeom>
        </p:spPr>
        <p:txBody>
          <a:bodyPr/>
          <a:lstStyle/>
          <a:p>
            <a:pPr/>
            <a:r>
              <a:t>MANUS: I vår utmaning kommer vi att arbeta med en speciell del av hållbarhet - den ska vi dyka ner i nu.</a:t>
            </a:r>
          </a:p>
          <a:p>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Shape 243"/>
          <p:cNvSpPr/>
          <p:nvPr>
            <p:ph type="sldImg"/>
          </p:nvPr>
        </p:nvSpPr>
        <p:spPr>
          <a:prstGeom prst="rect">
            <a:avLst/>
          </a:prstGeom>
        </p:spPr>
        <p:txBody>
          <a:bodyPr/>
          <a:lstStyle/>
          <a:p>
            <a:pPr/>
          </a:p>
        </p:txBody>
      </p:sp>
      <p:sp>
        <p:nvSpPr>
          <p:cNvPr id="244" name="Shape 244"/>
          <p:cNvSpPr/>
          <p:nvPr>
            <p:ph type="body" sz="quarter" idx="1"/>
          </p:nvPr>
        </p:nvSpPr>
        <p:spPr>
          <a:prstGeom prst="rect">
            <a:avLst/>
          </a:prstGeom>
        </p:spPr>
        <p:txBody>
          <a:bodyPr/>
          <a:lstStyle/>
          <a:p>
            <a:pPr>
              <a:defRPr sz="1900"/>
            </a:pPr>
            <a:r>
              <a:t>MANUS: Erat tema i hackathon är “Ett IKEA för alla” och aktören ni ska jobba fram lösningar till är IKEA. </a:t>
            </a:r>
          </a:p>
          <a:p>
            <a:pPr>
              <a:defRPr sz="1900"/>
            </a:pPr>
            <a:r>
              <a:t>Ta ca 20 minuter och läs på om IKEA och temat i era elevhandböcker. </a:t>
            </a:r>
          </a:p>
          <a:p>
            <a:pPr>
              <a:defRPr sz="1900"/>
            </a:pPr>
            <a:r>
              <a:t>INSTRUKTIONER: Här läser eleverna på om IKEA i sina elevhandböcker.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Shape 250"/>
          <p:cNvSpPr/>
          <p:nvPr>
            <p:ph type="sldImg"/>
          </p:nvPr>
        </p:nvSpPr>
        <p:spPr>
          <a:prstGeom prst="rect">
            <a:avLst/>
          </a:prstGeom>
        </p:spPr>
        <p:txBody>
          <a:bodyPr/>
          <a:lstStyle/>
          <a:p>
            <a:pPr/>
          </a:p>
        </p:txBody>
      </p:sp>
      <p:sp>
        <p:nvSpPr>
          <p:cNvPr id="251" name="Shape 251"/>
          <p:cNvSpPr/>
          <p:nvPr>
            <p:ph type="body" sz="quarter" idx="1"/>
          </p:nvPr>
        </p:nvSpPr>
        <p:spPr>
          <a:prstGeom prst="rect">
            <a:avLst/>
          </a:prstGeom>
        </p:spPr>
        <p:txBody>
          <a:bodyPr/>
          <a:lstStyle/>
          <a:p>
            <a:pPr>
              <a:defRPr sz="1800"/>
            </a:pPr>
            <a:r>
              <a:t>INSTRUKTIONER: Den här bilden kan ligga uppe på skärmen medan eleverna läser i sina handböcker som en påminnelse om att skriva ner det de inte förstår eller är osäkra på. De kan skriva i egna skrivhäften eller på papper du delar ut. </a:t>
            </a:r>
          </a:p>
          <a:p>
            <a:pPr>
              <a:defRPr sz="1800"/>
            </a:pPr>
          </a:p>
          <a:p>
            <a:pPr>
              <a:defRPr sz="1800"/>
            </a:pPr>
            <a:r>
              <a:t>Det kan vara ett ypperligt tillfälle att fånga upp elevernas ordlistor för att sedan gå igenom och förklara olika knepiga begrepp tillsammans i helklass!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Shape 254"/>
          <p:cNvSpPr/>
          <p:nvPr>
            <p:ph type="sldImg"/>
          </p:nvPr>
        </p:nvSpPr>
        <p:spPr>
          <a:prstGeom prst="rect">
            <a:avLst/>
          </a:prstGeom>
        </p:spPr>
        <p:txBody>
          <a:bodyPr/>
          <a:lstStyle/>
          <a:p>
            <a:pPr/>
          </a:p>
        </p:txBody>
      </p:sp>
      <p:sp>
        <p:nvSpPr>
          <p:cNvPr id="255" name="Shape 255"/>
          <p:cNvSpPr/>
          <p:nvPr>
            <p:ph type="body" sz="quarter" idx="1"/>
          </p:nvPr>
        </p:nvSpPr>
        <p:spPr>
          <a:prstGeom prst="rect">
            <a:avLst/>
          </a:prstGeom>
        </p:spPr>
        <p:txBody>
          <a:bodyPr/>
          <a:lstStyle>
            <a:lvl1pPr>
              <a:defRPr sz="1800"/>
            </a:lvl1pPr>
          </a:lstStyle>
          <a:p>
            <a:pPr/>
            <a:r>
              <a:t>INSTRUKTIONER: När eleverna har läst på om aktören och temat i sin handbok kan ni kort gå igenom denna bild som fångar upp ett par viktiga punkter om temat. Gå igenom dem tillsammans med klassen och fråga om de kan komma på fler punkter som sammanfattar vad de läste i handboken.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Shape 261"/>
          <p:cNvSpPr/>
          <p:nvPr>
            <p:ph type="sldImg"/>
          </p:nvPr>
        </p:nvSpPr>
        <p:spPr>
          <a:prstGeom prst="rect">
            <a:avLst/>
          </a:prstGeom>
        </p:spPr>
        <p:txBody>
          <a:bodyPr/>
          <a:lstStyle/>
          <a:p>
            <a:pPr/>
          </a:p>
        </p:txBody>
      </p:sp>
      <p:sp>
        <p:nvSpPr>
          <p:cNvPr id="262" name="Shape 262"/>
          <p:cNvSpPr/>
          <p:nvPr>
            <p:ph type="body" sz="quarter" idx="1"/>
          </p:nvPr>
        </p:nvSpPr>
        <p:spPr>
          <a:prstGeom prst="rect">
            <a:avLst/>
          </a:prstGeom>
        </p:spPr>
        <p:txBody>
          <a:bodyPr/>
          <a:lstStyle/>
          <a:p>
            <a:pPr/>
            <a:r>
              <a:t>INSTRUKTIONER: Låt eleverna först tänka själva, sedan arbeta i par/grupp. Sedan kort redovisning i helklass.</a:t>
            </a:r>
          </a:p>
          <a:p>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Shape 268"/>
          <p:cNvSpPr/>
          <p:nvPr>
            <p:ph type="sldImg"/>
          </p:nvPr>
        </p:nvSpPr>
        <p:spPr>
          <a:prstGeom prst="rect">
            <a:avLst/>
          </a:prstGeom>
        </p:spPr>
        <p:txBody>
          <a:bodyPr/>
          <a:lstStyle/>
          <a:p>
            <a:pPr/>
          </a:p>
        </p:txBody>
      </p:sp>
      <p:sp>
        <p:nvSpPr>
          <p:cNvPr id="269" name="Shape 269"/>
          <p:cNvSpPr/>
          <p:nvPr>
            <p:ph type="body" sz="quarter" idx="1"/>
          </p:nvPr>
        </p:nvSpPr>
        <p:spPr>
          <a:prstGeom prst="rect">
            <a:avLst/>
          </a:prstGeom>
        </p:spPr>
        <p:txBody>
          <a:bodyPr/>
          <a:lstStyle/>
          <a:p>
            <a:pPr>
              <a:defRPr sz="1900"/>
            </a:pPr>
            <a:r>
              <a:t>MANUS: De globala mål som närmast knyter an till vårt tema och vår utmaning om Ett IKEA för alla är mål 5, 10 &amp; 16. Därför ska ni få läsa in er särskilt på dessa. </a:t>
            </a:r>
          </a:p>
          <a:p>
            <a:pPr>
              <a:defRPr sz="1900"/>
            </a:pPr>
          </a:p>
          <a:p>
            <a:pPr>
              <a:defRPr sz="1900"/>
            </a:pPr>
            <a:r>
              <a:t>INSTRUKTIONER: Låt eleverna gå in på https://www.globalamalen.se/om-globala-malen/ och läsa mer om de tre målen.</a:t>
            </a:r>
          </a:p>
          <a:p>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Shape 272"/>
          <p:cNvSpPr/>
          <p:nvPr>
            <p:ph type="sldImg"/>
          </p:nvPr>
        </p:nvSpPr>
        <p:spPr>
          <a:prstGeom prst="rect">
            <a:avLst/>
          </a:prstGeom>
        </p:spPr>
        <p:txBody>
          <a:bodyPr/>
          <a:lstStyle/>
          <a:p>
            <a:pPr/>
          </a:p>
        </p:txBody>
      </p:sp>
      <p:sp>
        <p:nvSpPr>
          <p:cNvPr id="273" name="Shape 273"/>
          <p:cNvSpPr/>
          <p:nvPr>
            <p:ph type="body" sz="quarter" idx="1"/>
          </p:nvPr>
        </p:nvSpPr>
        <p:spPr>
          <a:prstGeom prst="rect">
            <a:avLst/>
          </a:prstGeom>
        </p:spPr>
        <p:txBody>
          <a:bodyPr/>
          <a:lstStyle/>
          <a:p>
            <a:pPr/>
            <a:r>
              <a:t>INSTRUKTIONER: Efter att eleverna har läst på om sina mål testar de sin kunskap på https://www.globalamalen.se/malkompassen/ </a:t>
            </a:r>
          </a:p>
          <a:p>
            <a:pPr/>
            <a:r>
              <a:t>Tydliggör att det är dessa tre mål de ska göra i kompassen, och inte alla, eftersom de kopplar till just deras utmaning och tema. </a:t>
            </a:r>
          </a:p>
          <a:p>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Shape 171"/>
          <p:cNvSpPr/>
          <p:nvPr>
            <p:ph type="sldImg"/>
          </p:nvPr>
        </p:nvSpPr>
        <p:spPr>
          <a:prstGeom prst="rect">
            <a:avLst/>
          </a:prstGeom>
        </p:spPr>
        <p:txBody>
          <a:bodyPr/>
          <a:lstStyle/>
          <a:p>
            <a:pPr/>
          </a:p>
        </p:txBody>
      </p:sp>
      <p:sp>
        <p:nvSpPr>
          <p:cNvPr id="172" name="Shape 172"/>
          <p:cNvSpPr/>
          <p:nvPr>
            <p:ph type="body" sz="quarter" idx="1"/>
          </p:nvPr>
        </p:nvSpPr>
        <p:spPr>
          <a:prstGeom prst="rect">
            <a:avLst/>
          </a:prstGeom>
        </p:spPr>
        <p:txBody>
          <a:bodyPr/>
          <a:lstStyle/>
          <a:p>
            <a:pPr/>
            <a:r>
              <a:t>Det är Future Minds som arrangerar Sustainability Hackathon.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Shape 284"/>
          <p:cNvSpPr/>
          <p:nvPr>
            <p:ph type="sldImg"/>
          </p:nvPr>
        </p:nvSpPr>
        <p:spPr>
          <a:prstGeom prst="rect">
            <a:avLst/>
          </a:prstGeom>
        </p:spPr>
        <p:txBody>
          <a:bodyPr/>
          <a:lstStyle/>
          <a:p>
            <a:pPr/>
          </a:p>
        </p:txBody>
      </p:sp>
      <p:sp>
        <p:nvSpPr>
          <p:cNvPr id="285" name="Shape 285"/>
          <p:cNvSpPr/>
          <p:nvPr>
            <p:ph type="body" sz="quarter" idx="1"/>
          </p:nvPr>
        </p:nvSpPr>
        <p:spPr>
          <a:prstGeom prst="rect">
            <a:avLst/>
          </a:prstGeom>
        </p:spPr>
        <p:txBody>
          <a:bodyPr/>
          <a:lstStyle/>
          <a:p>
            <a:pPr/>
            <a:r>
              <a:t>Låt eleverna först tänka själva, sedan arbeta i par/grupp. Sedan kort redovisning i helklass.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Shape 291"/>
          <p:cNvSpPr/>
          <p:nvPr>
            <p:ph type="sldImg"/>
          </p:nvPr>
        </p:nvSpPr>
        <p:spPr>
          <a:prstGeom prst="rect">
            <a:avLst/>
          </a:prstGeom>
        </p:spPr>
        <p:txBody>
          <a:bodyPr/>
          <a:lstStyle/>
          <a:p>
            <a:pPr/>
          </a:p>
        </p:txBody>
      </p:sp>
      <p:sp>
        <p:nvSpPr>
          <p:cNvPr id="292" name="Shape 292"/>
          <p:cNvSpPr/>
          <p:nvPr>
            <p:ph type="body" sz="quarter" idx="1"/>
          </p:nvPr>
        </p:nvSpPr>
        <p:spPr>
          <a:prstGeom prst="rect">
            <a:avLst/>
          </a:prstGeom>
        </p:spPr>
        <p:txBody>
          <a:bodyPr/>
          <a:lstStyle/>
          <a:p>
            <a:pPr/>
            <a:r>
              <a:t>INSTRUKTIONER: Beskrivning av övningen finns i lärarhandledningen. </a:t>
            </a:r>
          </a:p>
          <a:p>
            <a:pPr/>
            <a:r>
              <a:t>Låt bilden ligga uppe så att alla elever kan se beskrivningen av fåglarna.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Shape 295"/>
          <p:cNvSpPr/>
          <p:nvPr>
            <p:ph type="sldImg"/>
          </p:nvPr>
        </p:nvSpPr>
        <p:spPr>
          <a:prstGeom prst="rect">
            <a:avLst/>
          </a:prstGeom>
        </p:spPr>
        <p:txBody>
          <a:bodyPr/>
          <a:lstStyle/>
          <a:p>
            <a:pPr/>
          </a:p>
        </p:txBody>
      </p:sp>
      <p:sp>
        <p:nvSpPr>
          <p:cNvPr id="296" name="Shape 296"/>
          <p:cNvSpPr/>
          <p:nvPr>
            <p:ph type="body" sz="quarter" idx="1"/>
          </p:nvPr>
        </p:nvSpPr>
        <p:spPr>
          <a:prstGeom prst="rect">
            <a:avLst/>
          </a:prstGeom>
        </p:spPr>
        <p:txBody>
          <a:bodyPr/>
          <a:lstStyle/>
          <a:p>
            <a:pPr/>
            <a:r>
              <a:t>INSTRUKTIONER: Beskrivning av övningen och handout av kontrakt-mall finns i lärarhandledningen. </a:t>
            </a:r>
          </a:p>
          <a:p>
            <a:pPr/>
            <a:r>
              <a:t>Låt bilden ligga uppe så att alla elever kan se.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Shape 302"/>
          <p:cNvSpPr/>
          <p:nvPr>
            <p:ph type="sldImg"/>
          </p:nvPr>
        </p:nvSpPr>
        <p:spPr>
          <a:prstGeom prst="rect">
            <a:avLst/>
          </a:prstGeom>
        </p:spPr>
        <p:txBody>
          <a:bodyPr/>
          <a:lstStyle/>
          <a:p>
            <a:pPr/>
          </a:p>
        </p:txBody>
      </p:sp>
      <p:sp>
        <p:nvSpPr>
          <p:cNvPr id="303" name="Shape 303"/>
          <p:cNvSpPr/>
          <p:nvPr>
            <p:ph type="body" sz="quarter" idx="1"/>
          </p:nvPr>
        </p:nvSpPr>
        <p:spPr>
          <a:prstGeom prst="rect">
            <a:avLst/>
          </a:prstGeom>
        </p:spPr>
        <p:txBody>
          <a:bodyPr/>
          <a:lstStyle/>
          <a:p>
            <a:pPr/>
            <a:r>
              <a:t>INSTRUKTIONER: Beskrivning av övningen finns i lärarhandledningen. </a:t>
            </a:r>
          </a:p>
          <a:p>
            <a:pPr/>
            <a:r>
              <a:t>Låt bilden ligga uppe så att alla elever kan se.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Shape 309"/>
          <p:cNvSpPr/>
          <p:nvPr>
            <p:ph type="sldImg"/>
          </p:nvPr>
        </p:nvSpPr>
        <p:spPr>
          <a:prstGeom prst="rect">
            <a:avLst/>
          </a:prstGeom>
        </p:spPr>
        <p:txBody>
          <a:bodyPr/>
          <a:lstStyle/>
          <a:p>
            <a:pPr/>
          </a:p>
        </p:txBody>
      </p:sp>
      <p:sp>
        <p:nvSpPr>
          <p:cNvPr id="310" name="Shape 310"/>
          <p:cNvSpPr/>
          <p:nvPr>
            <p:ph type="body" sz="quarter" idx="1"/>
          </p:nvPr>
        </p:nvSpPr>
        <p:spPr>
          <a:prstGeom prst="rect">
            <a:avLst/>
          </a:prstGeom>
        </p:spPr>
        <p:txBody>
          <a:bodyPr/>
          <a:lstStyle/>
          <a:p>
            <a:pPr/>
            <a:r>
              <a:t>INSTRUKTIONER: Beskrivning av övningen finns i lärarhandledningen. </a:t>
            </a:r>
          </a:p>
          <a:p>
            <a:pPr/>
            <a:r>
              <a:t>Låt bilden ligga uppe så att alla elever kan se.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Shape 313"/>
          <p:cNvSpPr/>
          <p:nvPr>
            <p:ph type="sldImg"/>
          </p:nvPr>
        </p:nvSpPr>
        <p:spPr>
          <a:prstGeom prst="rect">
            <a:avLst/>
          </a:prstGeom>
        </p:spPr>
        <p:txBody>
          <a:bodyPr/>
          <a:lstStyle/>
          <a:p>
            <a:pPr/>
          </a:p>
        </p:txBody>
      </p:sp>
      <p:sp>
        <p:nvSpPr>
          <p:cNvPr id="314" name="Shape 314"/>
          <p:cNvSpPr/>
          <p:nvPr>
            <p:ph type="body" sz="quarter" idx="1"/>
          </p:nvPr>
        </p:nvSpPr>
        <p:spPr>
          <a:prstGeom prst="rect">
            <a:avLst/>
          </a:prstGeom>
        </p:spPr>
        <p:txBody>
          <a:bodyPr/>
          <a:lstStyle/>
          <a:p>
            <a:pPr/>
            <a:r>
              <a:t>INSTRUKTIONER: Beskrivning och instruktioner till denna övning finns på Future Minds webb, modul 2: https://futuremindssweden.se/wp-content/uploads/2021/08/kreativitetstracc88ning-med-potatis-1.pdf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Shape 320"/>
          <p:cNvSpPr/>
          <p:nvPr>
            <p:ph type="sldImg"/>
          </p:nvPr>
        </p:nvSpPr>
        <p:spPr>
          <a:prstGeom prst="rect">
            <a:avLst/>
          </a:prstGeom>
        </p:spPr>
        <p:txBody>
          <a:bodyPr/>
          <a:lstStyle/>
          <a:p>
            <a:pPr/>
          </a:p>
        </p:txBody>
      </p:sp>
      <p:sp>
        <p:nvSpPr>
          <p:cNvPr id="321" name="Shape 321"/>
          <p:cNvSpPr/>
          <p:nvPr>
            <p:ph type="body" sz="quarter" idx="1"/>
          </p:nvPr>
        </p:nvSpPr>
        <p:spPr>
          <a:prstGeom prst="rect">
            <a:avLst/>
          </a:prstGeom>
        </p:spPr>
        <p:txBody>
          <a:bodyPr/>
          <a:lstStyle/>
          <a:p>
            <a:pPr/>
            <a:r>
              <a:t>INSTRUKTIONER: Beskrivning av övningen finns i lärarhandledningen. </a:t>
            </a:r>
          </a:p>
          <a:p>
            <a:pPr/>
            <a:r>
              <a:t>Låt bilden ligga uppe så att alla elever kan se. Låt eleverna göra övningen i de grupper som de ska jobba i under hacket.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Shape 327"/>
          <p:cNvSpPr/>
          <p:nvPr>
            <p:ph type="sldImg"/>
          </p:nvPr>
        </p:nvSpPr>
        <p:spPr>
          <a:prstGeom prst="rect">
            <a:avLst/>
          </a:prstGeom>
        </p:spPr>
        <p:txBody>
          <a:bodyPr/>
          <a:lstStyle/>
          <a:p>
            <a:pPr/>
          </a:p>
        </p:txBody>
      </p:sp>
      <p:sp>
        <p:nvSpPr>
          <p:cNvPr id="328" name="Shape 328"/>
          <p:cNvSpPr/>
          <p:nvPr>
            <p:ph type="body" sz="quarter" idx="1"/>
          </p:nvPr>
        </p:nvSpPr>
        <p:spPr>
          <a:prstGeom prst="rect">
            <a:avLst/>
          </a:prstGeom>
        </p:spPr>
        <p:txBody>
          <a:bodyPr/>
          <a:lstStyle/>
          <a:p>
            <a:pPr/>
            <a:r>
              <a:t>Skriv in datum eller skriv upp det på tavlan.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Shape 178"/>
          <p:cNvSpPr/>
          <p:nvPr>
            <p:ph type="sldImg"/>
          </p:nvPr>
        </p:nvSpPr>
        <p:spPr>
          <a:prstGeom prst="rect">
            <a:avLst/>
          </a:prstGeom>
        </p:spPr>
        <p:txBody>
          <a:bodyPr/>
          <a:lstStyle/>
          <a:p>
            <a:pPr/>
          </a:p>
        </p:txBody>
      </p:sp>
      <p:sp>
        <p:nvSpPr>
          <p:cNvPr id="179" name="Shape 179"/>
          <p:cNvSpPr/>
          <p:nvPr>
            <p:ph type="body" sz="quarter" idx="1"/>
          </p:nvPr>
        </p:nvSpPr>
        <p:spPr>
          <a:prstGeom prst="rect">
            <a:avLst/>
          </a:prstGeom>
        </p:spPr>
        <p:txBody>
          <a:bodyPr/>
          <a:lstStyle/>
          <a:p>
            <a:pPr>
              <a:defRPr sz="1800"/>
            </a:pPr>
            <a:r>
              <a:t>MANUS: Här är hela processen som ni kommer att gå igenom innan, under och efter hackathon. </a:t>
            </a:r>
          </a:p>
          <a:p>
            <a:pPr>
              <a:defRPr sz="1800"/>
            </a:pPr>
            <a:r>
              <a:t>Det vi ska göra tillsammans idag/innan hackathonet är förberedelser så att vi har lagt en bra grund för att leverera på dagen för själva hackathonet! </a:t>
            </a:r>
          </a:p>
          <a:p>
            <a:pPr>
              <a:defRPr sz="1800"/>
            </a:pPr>
            <a:r>
              <a:t>För att kunna lösa ett problem eller utmaning behöver vi veta mer om själva ämnet och bakgrunden till det. Ni ska alltså INTE komma på några idéer på lösningar idag - utan nu fokuserar vi på att skapa bra FÖRUTSÄTTNINGAR för att göra ett bra hack - som att lära oss mer om aktören och temat och skapa powerteams!</a:t>
            </a:r>
          </a:p>
          <a:p>
            <a:pPr>
              <a:defRPr sz="1800"/>
            </a:pPr>
          </a:p>
          <a:p>
            <a:pPr>
              <a:defRPr sz="1800"/>
            </a:pPr>
            <a:r>
              <a:t>På dagen för själva hackathonet kommer ni att få alla instruktioner ni behöver då för att jobba fram idéer - då blir det skarpt läge direkt!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Shape 182"/>
          <p:cNvSpPr/>
          <p:nvPr>
            <p:ph type="sldImg"/>
          </p:nvPr>
        </p:nvSpPr>
        <p:spPr>
          <a:prstGeom prst="rect">
            <a:avLst/>
          </a:prstGeom>
        </p:spPr>
        <p:txBody>
          <a:bodyPr/>
          <a:lstStyle/>
          <a:p>
            <a:pPr/>
          </a:p>
        </p:txBody>
      </p:sp>
      <p:sp>
        <p:nvSpPr>
          <p:cNvPr id="183" name="Shape 183"/>
          <p:cNvSpPr/>
          <p:nvPr>
            <p:ph type="body" sz="quarter" idx="1"/>
          </p:nvPr>
        </p:nvSpPr>
        <p:spPr>
          <a:prstGeom prst="rect">
            <a:avLst/>
          </a:prstGeom>
        </p:spPr>
        <p:txBody>
          <a:bodyPr/>
          <a:lstStyle/>
          <a:p>
            <a:pPr/>
            <a:r>
              <a:t>INSTRUKTIONER: Såhär såg ett av de hackathon ut som genomfördes 2021. Titta på filmen för att få en känsla för vad ni ska få uppleva!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Shape 189"/>
          <p:cNvSpPr/>
          <p:nvPr>
            <p:ph type="sldImg"/>
          </p:nvPr>
        </p:nvSpPr>
        <p:spPr>
          <a:prstGeom prst="rect">
            <a:avLst/>
          </a:prstGeom>
        </p:spPr>
        <p:txBody>
          <a:bodyPr/>
          <a:lstStyle/>
          <a:p>
            <a:pPr/>
          </a:p>
        </p:txBody>
      </p:sp>
      <p:sp>
        <p:nvSpPr>
          <p:cNvPr id="190" name="Shape 190"/>
          <p:cNvSpPr/>
          <p:nvPr>
            <p:ph type="body" sz="quarter" idx="1"/>
          </p:nvPr>
        </p:nvSpPr>
        <p:spPr>
          <a:prstGeom prst="rect">
            <a:avLst/>
          </a:prstGeom>
        </p:spPr>
        <p:txBody>
          <a:bodyPr/>
          <a:lstStyle/>
          <a:p>
            <a:pPr>
              <a:defRPr sz="1800"/>
            </a:pPr>
            <a:r>
              <a:t>INSTRUKTIONER: Låt eleverna räcka upp handen och svara på frågan, eller diskutera det i mindre grupper. </a:t>
            </a:r>
          </a:p>
          <a:p>
            <a:pPr>
              <a:defRPr sz="1800"/>
            </a:pPr>
            <a:r>
              <a:t>Syftet är att få upp argument som visar för eleverna varför det är så viktigt att de lär sig mer om samhällets utmaningar och ser det som sin roll att vara med och lösa dem, ex:</a:t>
            </a:r>
          </a:p>
          <a:p>
            <a:pPr>
              <a:defRPr sz="1800"/>
            </a:pPr>
          </a:p>
          <a:p>
            <a:pPr>
              <a:defRPr sz="1800"/>
            </a:pPr>
            <a:r>
              <a:t>Unga är kreativa och tänker på ett annat sätt än vuxna</a:t>
            </a:r>
          </a:p>
          <a:p>
            <a:pPr>
              <a:defRPr sz="1800"/>
            </a:pPr>
            <a:r>
              <a:t>Unga lär sig massor i skolan som de kan använda till att göra samhället bättre</a:t>
            </a:r>
          </a:p>
          <a:p>
            <a:pPr>
              <a:defRPr sz="1800"/>
            </a:pPr>
            <a:r>
              <a:t>Unga ska leva i det framtida samhället som skapas idag, de har rätt att påverka</a:t>
            </a:r>
          </a:p>
          <a:p>
            <a:pPr>
              <a:defRPr sz="1800"/>
            </a:pPr>
            <a:r>
              <a:t>Ungas oro för framtiden kan minska om de får vara en del av lösningen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Shape 196"/>
          <p:cNvSpPr/>
          <p:nvPr>
            <p:ph type="sldImg"/>
          </p:nvPr>
        </p:nvSpPr>
        <p:spPr>
          <a:prstGeom prst="rect">
            <a:avLst/>
          </a:prstGeom>
        </p:spPr>
        <p:txBody>
          <a:bodyPr/>
          <a:lstStyle/>
          <a:p>
            <a:pPr/>
          </a:p>
        </p:txBody>
      </p:sp>
      <p:sp>
        <p:nvSpPr>
          <p:cNvPr id="197" name="Shape 197"/>
          <p:cNvSpPr/>
          <p:nvPr>
            <p:ph type="body" sz="quarter" idx="1"/>
          </p:nvPr>
        </p:nvSpPr>
        <p:spPr>
          <a:prstGeom prst="rect">
            <a:avLst/>
          </a:prstGeom>
        </p:spPr>
        <p:txBody>
          <a:bodyPr/>
          <a:lstStyle/>
          <a:p>
            <a:pPr/>
            <a:r>
              <a:t>MANUS: För att kunna lösa vår hållbarhetsutmaning på hackathonet behöver vi kunskap. Vi börjar med att prata lite generellt om hållbarhet.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Shape 200"/>
          <p:cNvSpPr/>
          <p:nvPr>
            <p:ph type="sldImg"/>
          </p:nvPr>
        </p:nvSpPr>
        <p:spPr>
          <a:prstGeom prst="rect">
            <a:avLst/>
          </a:prstGeom>
        </p:spPr>
        <p:txBody>
          <a:bodyPr/>
          <a:lstStyle/>
          <a:p>
            <a:pPr/>
          </a:p>
        </p:txBody>
      </p:sp>
      <p:sp>
        <p:nvSpPr>
          <p:cNvPr id="201" name="Shape 201"/>
          <p:cNvSpPr/>
          <p:nvPr>
            <p:ph type="body" sz="quarter" idx="1"/>
          </p:nvPr>
        </p:nvSpPr>
        <p:spPr>
          <a:prstGeom prst="rect">
            <a:avLst/>
          </a:prstGeom>
        </p:spPr>
        <p:txBody>
          <a:bodyPr/>
          <a:lstStyle/>
          <a:p>
            <a:pPr>
              <a:defRPr sz="1800"/>
            </a:pPr>
            <a:r>
              <a:t>INSTRUKTIONER: Låt eleverna först själva skriva ner minst 3 saker de minns från undervisning kring hållbarhetsfrågor förra året. Låt sedan eleverna sitta i par eller smågrupper och jämföra varandras listor och diskutera. Detta görs för att de tillsammans ska kunna fräscha upp minnet.</a:t>
            </a:r>
          </a:p>
          <a:p>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Shape 207"/>
          <p:cNvSpPr/>
          <p:nvPr>
            <p:ph type="sldImg"/>
          </p:nvPr>
        </p:nvSpPr>
        <p:spPr>
          <a:prstGeom prst="rect">
            <a:avLst/>
          </a:prstGeom>
        </p:spPr>
        <p:txBody>
          <a:bodyPr/>
          <a:lstStyle/>
          <a:p>
            <a:pPr/>
          </a:p>
        </p:txBody>
      </p:sp>
      <p:sp>
        <p:nvSpPr>
          <p:cNvPr id="208" name="Shape 208"/>
          <p:cNvSpPr/>
          <p:nvPr>
            <p:ph type="body" sz="quarter" idx="1"/>
          </p:nvPr>
        </p:nvSpPr>
        <p:spPr>
          <a:prstGeom prst="rect">
            <a:avLst/>
          </a:prstGeom>
        </p:spPr>
        <p:txBody>
          <a:bodyPr/>
          <a:lstStyle/>
          <a:p>
            <a:pPr/>
            <a:r>
              <a:t>INSTRUKTIONER: Visa denna film (från Future Minds modul 1) som går igenom vad hållbar utveckling är om du behöver låta eleverna repetera hållbar utveckling.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Shape 214"/>
          <p:cNvSpPr/>
          <p:nvPr>
            <p:ph type="sldImg"/>
          </p:nvPr>
        </p:nvSpPr>
        <p:spPr>
          <a:prstGeom prst="rect">
            <a:avLst/>
          </a:prstGeom>
        </p:spPr>
        <p:txBody>
          <a:bodyPr/>
          <a:lstStyle/>
          <a:p>
            <a:pPr/>
          </a:p>
        </p:txBody>
      </p:sp>
      <p:sp>
        <p:nvSpPr>
          <p:cNvPr id="215" name="Shape 215"/>
          <p:cNvSpPr/>
          <p:nvPr>
            <p:ph type="body" sz="quarter" idx="1"/>
          </p:nvPr>
        </p:nvSpPr>
        <p:spPr>
          <a:prstGeom prst="rect">
            <a:avLst/>
          </a:prstGeom>
        </p:spPr>
        <p:txBody>
          <a:bodyPr/>
          <a:lstStyle/>
          <a:p>
            <a:pPr/>
            <a:r>
              <a:t>INSTRUKTIONER: Låt eleverna sitta i par eller smågrupper och diskutera. Gå sedan igenom i helklass vad de kommit fram till.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el">
    <p:spTree>
      <p:nvGrpSpPr>
        <p:cNvPr id="1" name=""/>
        <p:cNvGrpSpPr/>
        <p:nvPr/>
      </p:nvGrpSpPr>
      <p:grpSpPr>
        <a:xfrm>
          <a:off x="0" y="0"/>
          <a:ext cx="0" cy="0"/>
          <a:chOff x="0" y="0"/>
          <a:chExt cx="0" cy="0"/>
        </a:xfrm>
      </p:grpSpPr>
      <p:sp>
        <p:nvSpPr>
          <p:cNvPr id="11" name="Skapare och datum"/>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Skapare och datum</a:t>
            </a:r>
          </a:p>
        </p:txBody>
      </p:sp>
      <p:sp>
        <p:nvSpPr>
          <p:cNvPr id="12" name="Presentationstitel"/>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Presentations­titel</a:t>
            </a:r>
          </a:p>
        </p:txBody>
      </p:sp>
      <p:sp>
        <p:nvSpPr>
          <p:cNvPr id="13" name="Brödtext nivå ett…"/>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Presentations­undertitel</a:t>
            </a:r>
          </a:p>
          <a:p>
            <a:pPr lvl="1"/>
            <a:r>
              <a:t/>
            </a:r>
          </a:p>
          <a:p>
            <a:pPr lvl="2"/>
            <a:r>
              <a:t/>
            </a:r>
          </a:p>
          <a:p>
            <a:pPr lvl="3"/>
            <a:r>
              <a:t/>
            </a:r>
          </a:p>
          <a:p>
            <a:pPr lvl="4"/>
            <a:r>
              <a:t/>
            </a:r>
          </a:p>
        </p:txBody>
      </p:sp>
      <p:sp>
        <p:nvSpPr>
          <p:cNvPr id="14"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Uttryck">
    <p:spTree>
      <p:nvGrpSpPr>
        <p:cNvPr id="1" name=""/>
        <p:cNvGrpSpPr/>
        <p:nvPr/>
      </p:nvGrpSpPr>
      <p:grpSpPr>
        <a:xfrm>
          <a:off x="0" y="0"/>
          <a:ext cx="0" cy="0"/>
          <a:chOff x="0" y="0"/>
          <a:chExt cx="0" cy="0"/>
        </a:xfrm>
      </p:grpSpPr>
      <p:sp>
        <p:nvSpPr>
          <p:cNvPr id="98" name="Brödtext nivå ett…"/>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Uttryck</a:t>
            </a:r>
          </a:p>
          <a:p>
            <a:pPr lvl="1"/>
            <a:r>
              <a:t/>
            </a:r>
          </a:p>
          <a:p>
            <a:pPr lvl="2"/>
            <a:r>
              <a:t/>
            </a:r>
          </a:p>
          <a:p>
            <a:pPr lvl="3"/>
            <a:r>
              <a:t/>
            </a:r>
          </a:p>
          <a:p>
            <a:pPr lvl="4"/>
            <a:r>
              <a:t/>
            </a:r>
          </a:p>
        </p:txBody>
      </p:sp>
      <p:sp>
        <p:nvSpPr>
          <p:cNvPr id="99"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ort faktum">
    <p:spTree>
      <p:nvGrpSpPr>
        <p:cNvPr id="1" name=""/>
        <p:cNvGrpSpPr/>
        <p:nvPr/>
      </p:nvGrpSpPr>
      <p:grpSpPr>
        <a:xfrm>
          <a:off x="0" y="0"/>
          <a:ext cx="0" cy="0"/>
          <a:chOff x="0" y="0"/>
          <a:chExt cx="0" cy="0"/>
        </a:xfrm>
      </p:grpSpPr>
      <p:sp>
        <p:nvSpPr>
          <p:cNvPr id="106" name="Brödtext nivå ett…"/>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100 %</a:t>
            </a:r>
          </a:p>
          <a:p>
            <a:pPr lvl="1"/>
            <a:r>
              <a:t/>
            </a:r>
          </a:p>
          <a:p>
            <a:pPr lvl="2"/>
            <a:r>
              <a:t/>
            </a:r>
          </a:p>
          <a:p>
            <a:pPr lvl="3"/>
            <a:r>
              <a:t/>
            </a:r>
          </a:p>
          <a:p>
            <a:pPr lvl="4"/>
            <a:r>
              <a:t/>
            </a:r>
          </a:p>
        </p:txBody>
      </p:sp>
      <p:sp>
        <p:nvSpPr>
          <p:cNvPr id="107" name="Fakta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Faktainformation</a:t>
            </a:r>
          </a:p>
        </p:txBody>
      </p:sp>
      <p:sp>
        <p:nvSpPr>
          <p:cNvPr id="108"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t">
    <p:spTree>
      <p:nvGrpSpPr>
        <p:cNvPr id="1" name=""/>
        <p:cNvGrpSpPr/>
        <p:nvPr/>
      </p:nvGrpSpPr>
      <p:grpSpPr>
        <a:xfrm>
          <a:off x="0" y="0"/>
          <a:ext cx="0" cy="0"/>
          <a:chOff x="0" y="0"/>
          <a:chExt cx="0" cy="0"/>
        </a:xfrm>
      </p:grpSpPr>
      <p:sp>
        <p:nvSpPr>
          <p:cNvPr id="115" name="Tillskrivning"/>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Tillskrivning</a:t>
            </a:r>
          </a:p>
        </p:txBody>
      </p:sp>
      <p:sp>
        <p:nvSpPr>
          <p:cNvPr id="116" name="Brödtext nivå ett…"/>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”Framträdande citat”</a:t>
            </a:r>
          </a:p>
          <a:p>
            <a:pPr lvl="1"/>
            <a:r>
              <a:t/>
            </a:r>
          </a:p>
          <a:p>
            <a:pPr lvl="2"/>
            <a:r>
              <a:t/>
            </a:r>
          </a:p>
          <a:p>
            <a:pPr lvl="3"/>
            <a:r>
              <a:t/>
            </a:r>
          </a:p>
          <a:p>
            <a:pPr lvl="4"/>
            <a:r>
              <a:t/>
            </a:r>
          </a:p>
        </p:txBody>
      </p:sp>
      <p:sp>
        <p:nvSpPr>
          <p:cNvPr id="117"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3 per sida">
    <p:spTree>
      <p:nvGrpSpPr>
        <p:cNvPr id="1" name=""/>
        <p:cNvGrpSpPr/>
        <p:nvPr/>
      </p:nvGrpSpPr>
      <p:grpSpPr>
        <a:xfrm>
          <a:off x="0" y="0"/>
          <a:ext cx="0" cy="0"/>
          <a:chOff x="0" y="0"/>
          <a:chExt cx="0" cy="0"/>
        </a:xfrm>
      </p:grpSpPr>
      <p:sp>
        <p:nvSpPr>
          <p:cNvPr id="124" name="Skål med sallad med stekt ris, kokta ägg och ätpinnar"/>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25" name="Skål med laxkakor, sallad och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26" name="Skål med pappardellepasta med persiljesmör, rostade hasselnötter och hyvlad parmesanost"/>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27"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ld">
    <p:spTree>
      <p:nvGrpSpPr>
        <p:cNvPr id="1" name=""/>
        <p:cNvGrpSpPr/>
        <p:nvPr/>
      </p:nvGrpSpPr>
      <p:grpSpPr>
        <a:xfrm>
          <a:off x="0" y="0"/>
          <a:ext cx="0" cy="0"/>
          <a:chOff x="0" y="0"/>
          <a:chExt cx="0" cy="0"/>
        </a:xfrm>
      </p:grpSpPr>
      <p:sp>
        <p:nvSpPr>
          <p:cNvPr id="134" name="skål med sallad med stekt ris, kokta ägg och ätpinnar"/>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35" name="Diabildsnumm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om">
    <p:spTree>
      <p:nvGrpSpPr>
        <p:cNvPr id="1" name=""/>
        <p:cNvGrpSpPr/>
        <p:nvPr/>
      </p:nvGrpSpPr>
      <p:grpSpPr>
        <a:xfrm>
          <a:off x="0" y="0"/>
          <a:ext cx="0" cy="0"/>
          <a:chOff x="0" y="0"/>
          <a:chExt cx="0" cy="0"/>
        </a:xfrm>
      </p:grpSpPr>
      <p:sp>
        <p:nvSpPr>
          <p:cNvPr id="142"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och bild">
    <p:spTree>
      <p:nvGrpSpPr>
        <p:cNvPr id="1" name=""/>
        <p:cNvGrpSpPr/>
        <p:nvPr/>
      </p:nvGrpSpPr>
      <p:grpSpPr>
        <a:xfrm>
          <a:off x="0" y="0"/>
          <a:ext cx="0" cy="0"/>
          <a:chOff x="0" y="0"/>
          <a:chExt cx="0" cy="0"/>
        </a:xfrm>
      </p:grpSpPr>
      <p:sp>
        <p:nvSpPr>
          <p:cNvPr id="21" name="Avokador och lime"/>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stitel"/>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Presentations­titel</a:t>
            </a:r>
          </a:p>
        </p:txBody>
      </p:sp>
      <p:sp>
        <p:nvSpPr>
          <p:cNvPr id="23" name="Skapare och datum"/>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Skapare och datum</a:t>
            </a:r>
          </a:p>
        </p:txBody>
      </p:sp>
      <p:sp>
        <p:nvSpPr>
          <p:cNvPr id="24" name="Brödtext nivå ett…"/>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Presentations­undertitel</a:t>
            </a:r>
          </a:p>
          <a:p>
            <a:pPr lvl="1"/>
            <a:r>
              <a:t/>
            </a:r>
          </a:p>
          <a:p>
            <a:pPr lvl="2"/>
            <a:r>
              <a:t/>
            </a:r>
          </a:p>
          <a:p>
            <a:pPr lvl="3"/>
            <a:r>
              <a:t/>
            </a:r>
          </a:p>
          <a:p>
            <a:pPr lvl="4"/>
            <a:r>
              <a:t/>
            </a:r>
          </a:p>
        </p:txBody>
      </p:sp>
      <p:sp>
        <p:nvSpPr>
          <p:cNvPr id="25"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och bild, alt.">
    <p:spTree>
      <p:nvGrpSpPr>
        <p:cNvPr id="1" name=""/>
        <p:cNvGrpSpPr/>
        <p:nvPr/>
      </p:nvGrpSpPr>
      <p:grpSpPr>
        <a:xfrm>
          <a:off x="0" y="0"/>
          <a:ext cx="0" cy="0"/>
          <a:chOff x="0" y="0"/>
          <a:chExt cx="0" cy="0"/>
        </a:xfrm>
      </p:grpSpPr>
      <p:sp>
        <p:nvSpPr>
          <p:cNvPr id="32" name="Skål med laxkakor, sallad och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Diabildstitel"/>
          <p:cNvSpPr txBox="1"/>
          <p:nvPr>
            <p:ph type="title" hasCustomPrompt="1"/>
          </p:nvPr>
        </p:nvSpPr>
        <p:spPr>
          <a:xfrm>
            <a:off x="1206500" y="1270000"/>
            <a:ext cx="9779000" cy="5882273"/>
          </a:xfrm>
          <a:prstGeom prst="rect">
            <a:avLst/>
          </a:prstGeom>
        </p:spPr>
        <p:txBody>
          <a:bodyPr anchor="b"/>
          <a:lstStyle/>
          <a:p>
            <a:pPr/>
            <a:r>
              <a:t>Diabilds­titel</a:t>
            </a:r>
          </a:p>
        </p:txBody>
      </p:sp>
      <p:sp>
        <p:nvSpPr>
          <p:cNvPr id="34" name="Brödtext nivå ett…"/>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Diabildsundertitel</a:t>
            </a:r>
          </a:p>
          <a:p>
            <a:pPr lvl="1"/>
            <a:r>
              <a:t/>
            </a:r>
          </a:p>
          <a:p>
            <a:pPr lvl="2"/>
            <a:r>
              <a:t/>
            </a:r>
          </a:p>
          <a:p>
            <a:pPr lvl="3"/>
            <a:r>
              <a:t/>
            </a:r>
          </a:p>
          <a:p>
            <a:pPr lvl="4"/>
            <a:r>
              <a:t/>
            </a:r>
          </a:p>
        </p:txBody>
      </p:sp>
      <p:sp>
        <p:nvSpPr>
          <p:cNvPr id="35" name="Diabildsnumm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och punkter">
    <p:spTree>
      <p:nvGrpSpPr>
        <p:cNvPr id="1" name=""/>
        <p:cNvGrpSpPr/>
        <p:nvPr/>
      </p:nvGrpSpPr>
      <p:grpSpPr>
        <a:xfrm>
          <a:off x="0" y="0"/>
          <a:ext cx="0" cy="0"/>
          <a:chOff x="0" y="0"/>
          <a:chExt cx="0" cy="0"/>
        </a:xfrm>
      </p:grpSpPr>
      <p:sp>
        <p:nvSpPr>
          <p:cNvPr id="42" name="Diabildstitel"/>
          <p:cNvSpPr txBox="1"/>
          <p:nvPr>
            <p:ph type="title" hasCustomPrompt="1"/>
          </p:nvPr>
        </p:nvSpPr>
        <p:spPr>
          <a:prstGeom prst="rect">
            <a:avLst/>
          </a:prstGeom>
        </p:spPr>
        <p:txBody>
          <a:bodyPr/>
          <a:lstStyle/>
          <a:p>
            <a:pPr/>
            <a:r>
              <a:t>Diabilds­titel</a:t>
            </a:r>
          </a:p>
        </p:txBody>
      </p:sp>
      <p:sp>
        <p:nvSpPr>
          <p:cNvPr id="43" name="Diabildsundertitel"/>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Diabildsundertitel</a:t>
            </a:r>
          </a:p>
        </p:txBody>
      </p:sp>
      <p:sp>
        <p:nvSpPr>
          <p:cNvPr id="44" name="Brödtext nivå ett…"/>
          <p:cNvSpPr txBox="1"/>
          <p:nvPr>
            <p:ph type="body" idx="1" hasCustomPrompt="1"/>
          </p:nvPr>
        </p:nvSpPr>
        <p:spPr>
          <a:prstGeom prst="rect">
            <a:avLst/>
          </a:prstGeom>
        </p:spPr>
        <p:txBody>
          <a:bodyPr/>
          <a:lstStyle/>
          <a:p>
            <a:pPr/>
            <a:r>
              <a:t>Diabildspunkttext</a:t>
            </a:r>
          </a:p>
          <a:p>
            <a:pPr lvl="1"/>
            <a:r>
              <a:t/>
            </a:r>
          </a:p>
          <a:p>
            <a:pPr lvl="2"/>
            <a:r>
              <a:t/>
            </a:r>
          </a:p>
          <a:p>
            <a:pPr lvl="3"/>
            <a:r>
              <a:t/>
            </a:r>
          </a:p>
          <a:p>
            <a:pPr lvl="4"/>
            <a:r>
              <a:t/>
            </a:r>
          </a:p>
        </p:txBody>
      </p:sp>
      <p:sp>
        <p:nvSpPr>
          <p:cNvPr id="45"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nkter">
    <p:spTree>
      <p:nvGrpSpPr>
        <p:cNvPr id="1" name=""/>
        <p:cNvGrpSpPr/>
        <p:nvPr/>
      </p:nvGrpSpPr>
      <p:grpSpPr>
        <a:xfrm>
          <a:off x="0" y="0"/>
          <a:ext cx="0" cy="0"/>
          <a:chOff x="0" y="0"/>
          <a:chExt cx="0" cy="0"/>
        </a:xfrm>
      </p:grpSpPr>
      <p:sp>
        <p:nvSpPr>
          <p:cNvPr id="52" name="Brödtext nivå ett…"/>
          <p:cNvSpPr txBox="1"/>
          <p:nvPr>
            <p:ph type="body" idx="1" hasCustomPrompt="1"/>
          </p:nvPr>
        </p:nvSpPr>
        <p:spPr>
          <a:prstGeom prst="rect">
            <a:avLst/>
          </a:prstGeom>
        </p:spPr>
        <p:txBody>
          <a:bodyPr numCol="2" spcCol="1098550"/>
          <a:lstStyle/>
          <a:p>
            <a:pPr/>
            <a:r>
              <a:t>Diabildspunkttext</a:t>
            </a:r>
          </a:p>
          <a:p>
            <a:pPr lvl="1"/>
            <a:r>
              <a:t/>
            </a:r>
          </a:p>
          <a:p>
            <a:pPr lvl="2"/>
            <a:r>
              <a:t/>
            </a:r>
          </a:p>
          <a:p>
            <a:pPr lvl="3"/>
            <a:r>
              <a:t/>
            </a:r>
          </a:p>
          <a:p>
            <a:pPr lvl="4"/>
            <a:r>
              <a:t/>
            </a:r>
          </a:p>
        </p:txBody>
      </p:sp>
      <p:sp>
        <p:nvSpPr>
          <p:cNvPr id="53"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punkter och bild">
    <p:spTree>
      <p:nvGrpSpPr>
        <p:cNvPr id="1" name=""/>
        <p:cNvGrpSpPr/>
        <p:nvPr/>
      </p:nvGrpSpPr>
      <p:grpSpPr>
        <a:xfrm>
          <a:off x="0" y="0"/>
          <a:ext cx="0" cy="0"/>
          <a:chOff x="0" y="0"/>
          <a:chExt cx="0" cy="0"/>
        </a:xfrm>
      </p:grpSpPr>
      <p:sp>
        <p:nvSpPr>
          <p:cNvPr id="60" name="Diabildsundertitel"/>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Diabildsundertitel</a:t>
            </a:r>
          </a:p>
        </p:txBody>
      </p:sp>
      <p:sp>
        <p:nvSpPr>
          <p:cNvPr id="61" name="Brödtext nivå ett…"/>
          <p:cNvSpPr txBox="1"/>
          <p:nvPr>
            <p:ph type="body" sz="half" idx="1" hasCustomPrompt="1"/>
          </p:nvPr>
        </p:nvSpPr>
        <p:spPr>
          <a:xfrm>
            <a:off x="1206500" y="4248504"/>
            <a:ext cx="9779000" cy="8256630"/>
          </a:xfrm>
          <a:prstGeom prst="rect">
            <a:avLst/>
          </a:prstGeom>
        </p:spPr>
        <p:txBody>
          <a:bodyPr/>
          <a:lstStyle/>
          <a:p>
            <a:pPr/>
            <a:r>
              <a:t>Diabildspunkttext</a:t>
            </a:r>
          </a:p>
          <a:p>
            <a:pPr lvl="1"/>
            <a:r>
              <a:t/>
            </a:r>
          </a:p>
          <a:p>
            <a:pPr lvl="2"/>
            <a:r>
              <a:t/>
            </a:r>
          </a:p>
          <a:p>
            <a:pPr lvl="3"/>
            <a:r>
              <a:t/>
            </a:r>
          </a:p>
          <a:p>
            <a:pPr lvl="4"/>
            <a:r>
              <a:t/>
            </a:r>
          </a:p>
        </p:txBody>
      </p:sp>
      <p:sp>
        <p:nvSpPr>
          <p:cNvPr id="62" name="Skål med pappardellepasta med persiljesmör, rostade hasselnötter och hyvlad parmesanost"/>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Diabildstitel"/>
          <p:cNvSpPr txBox="1"/>
          <p:nvPr>
            <p:ph type="title" hasCustomPrompt="1"/>
          </p:nvPr>
        </p:nvSpPr>
        <p:spPr>
          <a:xfrm>
            <a:off x="1206500" y="1079500"/>
            <a:ext cx="9779000" cy="1435100"/>
          </a:xfrm>
          <a:prstGeom prst="rect">
            <a:avLst/>
          </a:prstGeom>
        </p:spPr>
        <p:txBody>
          <a:bodyPr/>
          <a:lstStyle/>
          <a:p>
            <a:pPr/>
            <a:r>
              <a:t>Diabilds­titel</a:t>
            </a:r>
          </a:p>
        </p:txBody>
      </p:sp>
      <p:sp>
        <p:nvSpPr>
          <p:cNvPr id="64"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vsnitt">
    <p:spTree>
      <p:nvGrpSpPr>
        <p:cNvPr id="1" name=""/>
        <p:cNvGrpSpPr/>
        <p:nvPr/>
      </p:nvGrpSpPr>
      <p:grpSpPr>
        <a:xfrm>
          <a:off x="0" y="0"/>
          <a:ext cx="0" cy="0"/>
          <a:chOff x="0" y="0"/>
          <a:chExt cx="0" cy="0"/>
        </a:xfrm>
      </p:grpSpPr>
      <p:sp>
        <p:nvSpPr>
          <p:cNvPr id="71" name="Avsnittstitel"/>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Avsnittstitel</a:t>
            </a:r>
          </a:p>
        </p:txBody>
      </p:sp>
      <p:sp>
        <p:nvSpPr>
          <p:cNvPr id="72" name="Diabildsnumm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ndast titel">
    <p:spTree>
      <p:nvGrpSpPr>
        <p:cNvPr id="1" name=""/>
        <p:cNvGrpSpPr/>
        <p:nvPr/>
      </p:nvGrpSpPr>
      <p:grpSpPr>
        <a:xfrm>
          <a:off x="0" y="0"/>
          <a:ext cx="0" cy="0"/>
          <a:chOff x="0" y="0"/>
          <a:chExt cx="0" cy="0"/>
        </a:xfrm>
      </p:grpSpPr>
      <p:sp>
        <p:nvSpPr>
          <p:cNvPr id="79" name="Diabildstitel"/>
          <p:cNvSpPr txBox="1"/>
          <p:nvPr>
            <p:ph type="title" hasCustomPrompt="1"/>
          </p:nvPr>
        </p:nvSpPr>
        <p:spPr>
          <a:xfrm>
            <a:off x="1206500" y="1079500"/>
            <a:ext cx="21971000" cy="1434949"/>
          </a:xfrm>
          <a:prstGeom prst="rect">
            <a:avLst/>
          </a:prstGeom>
        </p:spPr>
        <p:txBody>
          <a:bodyPr/>
          <a:lstStyle/>
          <a:p>
            <a:pPr/>
            <a:r>
              <a:t>Diabilds­titel</a:t>
            </a:r>
          </a:p>
        </p:txBody>
      </p:sp>
      <p:sp>
        <p:nvSpPr>
          <p:cNvPr id="80" name="Diabildsundertitel"/>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Diabildsundertitel</a:t>
            </a:r>
          </a:p>
        </p:txBody>
      </p:sp>
      <p:sp>
        <p:nvSpPr>
          <p:cNvPr id="81"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agordning">
    <p:spTree>
      <p:nvGrpSpPr>
        <p:cNvPr id="1" name=""/>
        <p:cNvGrpSpPr/>
        <p:nvPr/>
      </p:nvGrpSpPr>
      <p:grpSpPr>
        <a:xfrm>
          <a:off x="0" y="0"/>
          <a:ext cx="0" cy="0"/>
          <a:chOff x="0" y="0"/>
          <a:chExt cx="0" cy="0"/>
        </a:xfrm>
      </p:grpSpPr>
      <p:sp>
        <p:nvSpPr>
          <p:cNvPr id="88" name="Dagordning, titel"/>
          <p:cNvSpPr txBox="1"/>
          <p:nvPr>
            <p:ph type="title" hasCustomPrompt="1"/>
          </p:nvPr>
        </p:nvSpPr>
        <p:spPr>
          <a:xfrm>
            <a:off x="1206500" y="1079500"/>
            <a:ext cx="21971000" cy="1435100"/>
          </a:xfrm>
          <a:prstGeom prst="rect">
            <a:avLst/>
          </a:prstGeom>
        </p:spPr>
        <p:txBody>
          <a:bodyPr/>
          <a:lstStyle/>
          <a:p>
            <a:pPr/>
            <a:r>
              <a:t>Dagordning, titel</a:t>
            </a:r>
          </a:p>
        </p:txBody>
      </p:sp>
      <p:sp>
        <p:nvSpPr>
          <p:cNvPr id="89" name="Dagordning, undertitel"/>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Dagordning, undertitel</a:t>
            </a:r>
          </a:p>
        </p:txBody>
      </p:sp>
      <p:sp>
        <p:nvSpPr>
          <p:cNvPr id="90" name="Brödtext nivå ett…"/>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Ämnen på dagordningen</a:t>
            </a:r>
          </a:p>
          <a:p>
            <a:pPr lvl="1"/>
            <a:r>
              <a:t/>
            </a:r>
          </a:p>
          <a:p>
            <a:pPr lvl="2"/>
            <a:r>
              <a:t/>
            </a:r>
          </a:p>
          <a:p>
            <a:pPr lvl="3"/>
            <a:r>
              <a:t/>
            </a:r>
          </a:p>
          <a:p>
            <a:pPr lvl="4"/>
            <a:r>
              <a:t/>
            </a:r>
          </a:p>
        </p:txBody>
      </p:sp>
      <p:sp>
        <p:nvSpPr>
          <p:cNvPr id="91"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Diabildstitel"/>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Diabilds­titel</a:t>
            </a:r>
          </a:p>
        </p:txBody>
      </p:sp>
      <p:sp>
        <p:nvSpPr>
          <p:cNvPr id="3" name="Brödtext nivå ett…"/>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Diabildspunkttext</a:t>
            </a:r>
          </a:p>
          <a:p>
            <a:pPr lvl="1"/>
            <a:r>
              <a:t/>
            </a:r>
          </a:p>
          <a:p>
            <a:pPr lvl="2"/>
            <a:r>
              <a:t/>
            </a:r>
          </a:p>
          <a:p>
            <a:pPr lvl="3"/>
            <a:r>
              <a:t/>
            </a:r>
          </a:p>
          <a:p>
            <a:pPr lvl="4"/>
            <a:r>
              <a:t/>
            </a:r>
          </a:p>
        </p:txBody>
      </p:sp>
      <p:sp>
        <p:nvSpPr>
          <p:cNvPr id="4" name="Diabildsnumm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hyperlink" Target="https://vimeo.com/642646543" TargetMode="External"/><Relationship Id="rId4" Type="http://schemas.openxmlformats.org/officeDocument/2006/relationships/image" Target="../media/image1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hyperlink" Target="https://www.youtube.com/watch?v=7JuQTTADfw0" TargetMode="External"/><Relationship Id="rId4" Type="http://schemas.openxmlformats.org/officeDocument/2006/relationships/image" Target="../media/image1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hyperlink" Target="https://www.globalamalen.se/malkompassen/" TargetMode="External"/><Relationship Id="rId4" Type="http://schemas.openxmlformats.org/officeDocument/2006/relationships/image" Target="../media/image2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4.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5.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6.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7.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8.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9.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30.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3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hyperlink" Target="https://vimeo.com/manage/videos/709516813" TargetMode="External"/><Relationship Id="rId4" Type="http://schemas.openxmlformats.org/officeDocument/2006/relationships/image" Target="../media/image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IKEA Lärarpresentation 2023_Sida_01.png" descr="IKEA Lärarpresentation 2023_Sida_01.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9" name="IKEA Lärarpresentation 2023_Sida_10.png" descr="IKEA Lärarpresentation 2023_Sida_10.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Diabildstitel"/>
          <p:cNvSpPr txBox="1"/>
          <p:nvPr>
            <p:ph type="title"/>
          </p:nvPr>
        </p:nvSpPr>
        <p:spPr>
          <a:prstGeom prst="rect">
            <a:avLst/>
          </a:prstGeom>
        </p:spPr>
        <p:txBody>
          <a:bodyPr/>
          <a:lstStyle/>
          <a:p>
            <a:pPr/>
          </a:p>
        </p:txBody>
      </p:sp>
      <p:sp>
        <p:nvSpPr>
          <p:cNvPr id="204" name="Diabildsundertitel"/>
          <p:cNvSpPr txBox="1"/>
          <p:nvPr>
            <p:ph type="body" idx="21"/>
          </p:nvPr>
        </p:nvSpPr>
        <p:spPr>
          <a:prstGeom prst="rect">
            <a:avLst/>
          </a:prstGeom>
        </p:spPr>
        <p:txBody>
          <a:bodyPr/>
          <a:lstStyle/>
          <a:p>
            <a:pPr/>
          </a:p>
        </p:txBody>
      </p:sp>
      <p:sp>
        <p:nvSpPr>
          <p:cNvPr id="205" name="Diabildspunkttext"/>
          <p:cNvSpPr txBox="1"/>
          <p:nvPr>
            <p:ph type="body" idx="1"/>
          </p:nvPr>
        </p:nvSpPr>
        <p:spPr>
          <a:prstGeom prst="rect">
            <a:avLst/>
          </a:prstGeom>
        </p:spPr>
        <p:txBody>
          <a:bodyPr/>
          <a:lstStyle/>
          <a:p>
            <a:pPr/>
          </a:p>
        </p:txBody>
      </p:sp>
      <p:pic>
        <p:nvPicPr>
          <p:cNvPr id="206" name="IKEA Lärarpresentation 2023_Sida_11.png" descr="IKEA Lärarpresentation 2023_Sida_11.png">
            <a:hlinkClick r:id="rId3" invalidUrl="" action="" tgtFrame="" tooltip="" history="1" highlightClick="0" endSnd="0"/>
          </p:cNvPr>
          <p:cNvPicPr>
            <a:picLocks noChangeAspect="1"/>
          </p:cNvPicPr>
          <p:nvPr/>
        </p:nvPicPr>
        <p:blipFill>
          <a:blip r:embed="rId4">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Diabildstitel"/>
          <p:cNvSpPr txBox="1"/>
          <p:nvPr>
            <p:ph type="title"/>
          </p:nvPr>
        </p:nvSpPr>
        <p:spPr>
          <a:prstGeom prst="rect">
            <a:avLst/>
          </a:prstGeom>
        </p:spPr>
        <p:txBody>
          <a:bodyPr/>
          <a:lstStyle/>
          <a:p>
            <a:pPr/>
          </a:p>
        </p:txBody>
      </p:sp>
      <p:sp>
        <p:nvSpPr>
          <p:cNvPr id="211" name="Diabildsundertitel"/>
          <p:cNvSpPr txBox="1"/>
          <p:nvPr>
            <p:ph type="body" idx="21"/>
          </p:nvPr>
        </p:nvSpPr>
        <p:spPr>
          <a:prstGeom prst="rect">
            <a:avLst/>
          </a:prstGeom>
        </p:spPr>
        <p:txBody>
          <a:bodyPr/>
          <a:lstStyle/>
          <a:p>
            <a:pPr/>
          </a:p>
        </p:txBody>
      </p:sp>
      <p:sp>
        <p:nvSpPr>
          <p:cNvPr id="212" name="Diabildspunkttext"/>
          <p:cNvSpPr txBox="1"/>
          <p:nvPr>
            <p:ph type="body" idx="1"/>
          </p:nvPr>
        </p:nvSpPr>
        <p:spPr>
          <a:prstGeom prst="rect">
            <a:avLst/>
          </a:prstGeom>
        </p:spPr>
        <p:txBody>
          <a:bodyPr/>
          <a:lstStyle/>
          <a:p>
            <a:pPr/>
          </a:p>
        </p:txBody>
      </p:sp>
      <p:pic>
        <p:nvPicPr>
          <p:cNvPr id="213" name="IKEA Lärarpresentation 2023_Sida_12.png" descr="IKEA Lärarpresentation 2023_Sida_12.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7" name="IKEA Lärarpresentation 2023_Sida_13.png" descr="IKEA Lärarpresentation 2023_Sida_13.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Diabildstitel"/>
          <p:cNvSpPr txBox="1"/>
          <p:nvPr>
            <p:ph type="title"/>
          </p:nvPr>
        </p:nvSpPr>
        <p:spPr>
          <a:prstGeom prst="rect">
            <a:avLst/>
          </a:prstGeom>
        </p:spPr>
        <p:txBody>
          <a:bodyPr/>
          <a:lstStyle/>
          <a:p>
            <a:pPr/>
          </a:p>
        </p:txBody>
      </p:sp>
      <p:sp>
        <p:nvSpPr>
          <p:cNvPr id="222" name="Diabildsundertitel"/>
          <p:cNvSpPr txBox="1"/>
          <p:nvPr>
            <p:ph type="body" idx="21"/>
          </p:nvPr>
        </p:nvSpPr>
        <p:spPr>
          <a:prstGeom prst="rect">
            <a:avLst/>
          </a:prstGeom>
        </p:spPr>
        <p:txBody>
          <a:bodyPr/>
          <a:lstStyle/>
          <a:p>
            <a:pPr/>
          </a:p>
        </p:txBody>
      </p:sp>
      <p:sp>
        <p:nvSpPr>
          <p:cNvPr id="223" name="Diabildspunkttext"/>
          <p:cNvSpPr txBox="1"/>
          <p:nvPr>
            <p:ph type="body" idx="1"/>
          </p:nvPr>
        </p:nvSpPr>
        <p:spPr>
          <a:prstGeom prst="rect">
            <a:avLst/>
          </a:prstGeom>
        </p:spPr>
        <p:txBody>
          <a:bodyPr/>
          <a:lstStyle/>
          <a:p>
            <a:pPr/>
          </a:p>
        </p:txBody>
      </p:sp>
      <p:pic>
        <p:nvPicPr>
          <p:cNvPr id="224" name="IKEA Lärarpresentation 2023_Sida_14.png" descr="IKEA Lärarpresentation 2023_Sida_14.png">
            <a:hlinkClick r:id="rId3" invalidUrl="" action="" tgtFrame="" tooltip="" history="1" highlightClick="0" endSnd="0"/>
          </p:cNvPr>
          <p:cNvPicPr>
            <a:picLocks noChangeAspect="1"/>
          </p:cNvPicPr>
          <p:nvPr/>
        </p:nvPicPr>
        <p:blipFill>
          <a:blip r:embed="rId4">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Diabildstitel"/>
          <p:cNvSpPr txBox="1"/>
          <p:nvPr>
            <p:ph type="title"/>
          </p:nvPr>
        </p:nvSpPr>
        <p:spPr>
          <a:prstGeom prst="rect">
            <a:avLst/>
          </a:prstGeom>
        </p:spPr>
        <p:txBody>
          <a:bodyPr/>
          <a:lstStyle/>
          <a:p>
            <a:pPr/>
          </a:p>
        </p:txBody>
      </p:sp>
      <p:sp>
        <p:nvSpPr>
          <p:cNvPr id="229" name="Diabildsundertitel"/>
          <p:cNvSpPr txBox="1"/>
          <p:nvPr>
            <p:ph type="body" idx="21"/>
          </p:nvPr>
        </p:nvSpPr>
        <p:spPr>
          <a:prstGeom prst="rect">
            <a:avLst/>
          </a:prstGeom>
        </p:spPr>
        <p:txBody>
          <a:bodyPr/>
          <a:lstStyle/>
          <a:p>
            <a:pPr/>
          </a:p>
        </p:txBody>
      </p:sp>
      <p:sp>
        <p:nvSpPr>
          <p:cNvPr id="230" name="Diabildspunkttext"/>
          <p:cNvSpPr txBox="1"/>
          <p:nvPr>
            <p:ph type="body" idx="1"/>
          </p:nvPr>
        </p:nvSpPr>
        <p:spPr>
          <a:prstGeom prst="rect">
            <a:avLst/>
          </a:prstGeom>
        </p:spPr>
        <p:txBody>
          <a:bodyPr/>
          <a:lstStyle/>
          <a:p>
            <a:pPr/>
          </a:p>
        </p:txBody>
      </p:sp>
      <p:pic>
        <p:nvPicPr>
          <p:cNvPr id="231" name="IKEA Lärarpresentation 2023_Sida_15.png" descr="IKEA Lärarpresentation 2023_Sida_15.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5" name="IKEA Lärarpresentation 2023_Sida_16.png" descr="IKEA Lärarpresentation 2023_Sida_16.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Diabildstitel"/>
          <p:cNvSpPr txBox="1"/>
          <p:nvPr>
            <p:ph type="title"/>
          </p:nvPr>
        </p:nvSpPr>
        <p:spPr>
          <a:prstGeom prst="rect">
            <a:avLst/>
          </a:prstGeom>
        </p:spPr>
        <p:txBody>
          <a:bodyPr/>
          <a:lstStyle/>
          <a:p>
            <a:pPr/>
          </a:p>
        </p:txBody>
      </p:sp>
      <p:sp>
        <p:nvSpPr>
          <p:cNvPr id="240" name="Diabildsundertitel"/>
          <p:cNvSpPr txBox="1"/>
          <p:nvPr>
            <p:ph type="body" idx="21"/>
          </p:nvPr>
        </p:nvSpPr>
        <p:spPr>
          <a:prstGeom prst="rect">
            <a:avLst/>
          </a:prstGeom>
        </p:spPr>
        <p:txBody>
          <a:bodyPr/>
          <a:lstStyle/>
          <a:p>
            <a:pPr/>
          </a:p>
        </p:txBody>
      </p:sp>
      <p:sp>
        <p:nvSpPr>
          <p:cNvPr id="241" name="Diabildspunkttext"/>
          <p:cNvSpPr txBox="1"/>
          <p:nvPr>
            <p:ph type="body" idx="1"/>
          </p:nvPr>
        </p:nvSpPr>
        <p:spPr>
          <a:prstGeom prst="rect">
            <a:avLst/>
          </a:prstGeom>
        </p:spPr>
        <p:txBody>
          <a:bodyPr/>
          <a:lstStyle/>
          <a:p>
            <a:pPr/>
          </a:p>
        </p:txBody>
      </p:sp>
      <p:pic>
        <p:nvPicPr>
          <p:cNvPr id="242" name="IKEA Lärarpresentation 2023_Sida_17.png" descr="IKEA Lärarpresentation 2023_Sida_17.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Diabildstitel"/>
          <p:cNvSpPr txBox="1"/>
          <p:nvPr>
            <p:ph type="title"/>
          </p:nvPr>
        </p:nvSpPr>
        <p:spPr>
          <a:prstGeom prst="rect">
            <a:avLst/>
          </a:prstGeom>
        </p:spPr>
        <p:txBody>
          <a:bodyPr/>
          <a:lstStyle/>
          <a:p>
            <a:pPr/>
          </a:p>
        </p:txBody>
      </p:sp>
      <p:sp>
        <p:nvSpPr>
          <p:cNvPr id="247" name="Diabildsundertitel"/>
          <p:cNvSpPr txBox="1"/>
          <p:nvPr>
            <p:ph type="body" idx="21"/>
          </p:nvPr>
        </p:nvSpPr>
        <p:spPr>
          <a:prstGeom prst="rect">
            <a:avLst/>
          </a:prstGeom>
        </p:spPr>
        <p:txBody>
          <a:bodyPr/>
          <a:lstStyle/>
          <a:p>
            <a:pPr/>
          </a:p>
        </p:txBody>
      </p:sp>
      <p:sp>
        <p:nvSpPr>
          <p:cNvPr id="248" name="Diabildspunkttext"/>
          <p:cNvSpPr txBox="1"/>
          <p:nvPr>
            <p:ph type="body" idx="1"/>
          </p:nvPr>
        </p:nvSpPr>
        <p:spPr>
          <a:prstGeom prst="rect">
            <a:avLst/>
          </a:prstGeom>
        </p:spPr>
        <p:txBody>
          <a:bodyPr/>
          <a:lstStyle/>
          <a:p>
            <a:pPr/>
          </a:p>
        </p:txBody>
      </p:sp>
      <p:pic>
        <p:nvPicPr>
          <p:cNvPr id="249" name="IKEA Lärarpresentation 2023_Sida_18.png" descr="IKEA Lärarpresentation 2023_Sida_18.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3" name="IKEA Lärarpresentation 2023_Sida_19.png" descr="IKEA Lärarpresentation 2023_Sida_19.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Diabildstitel"/>
          <p:cNvSpPr txBox="1"/>
          <p:nvPr>
            <p:ph type="title"/>
          </p:nvPr>
        </p:nvSpPr>
        <p:spPr>
          <a:prstGeom prst="rect">
            <a:avLst/>
          </a:prstGeom>
        </p:spPr>
        <p:txBody>
          <a:bodyPr/>
          <a:lstStyle/>
          <a:p>
            <a:pPr/>
          </a:p>
        </p:txBody>
      </p:sp>
      <p:sp>
        <p:nvSpPr>
          <p:cNvPr id="154" name="Diabildsundertitel"/>
          <p:cNvSpPr txBox="1"/>
          <p:nvPr>
            <p:ph type="body" idx="21"/>
          </p:nvPr>
        </p:nvSpPr>
        <p:spPr>
          <a:prstGeom prst="rect">
            <a:avLst/>
          </a:prstGeom>
        </p:spPr>
        <p:txBody>
          <a:bodyPr/>
          <a:lstStyle/>
          <a:p>
            <a:pPr/>
          </a:p>
        </p:txBody>
      </p:sp>
      <p:sp>
        <p:nvSpPr>
          <p:cNvPr id="155" name="Diabildspunkttext"/>
          <p:cNvSpPr txBox="1"/>
          <p:nvPr>
            <p:ph type="body" idx="1"/>
          </p:nvPr>
        </p:nvSpPr>
        <p:spPr>
          <a:prstGeom prst="rect">
            <a:avLst/>
          </a:prstGeom>
        </p:spPr>
        <p:txBody>
          <a:bodyPr/>
          <a:lstStyle/>
          <a:p>
            <a:pPr/>
          </a:p>
        </p:txBody>
      </p:sp>
      <p:pic>
        <p:nvPicPr>
          <p:cNvPr id="156" name="IKEA Lärarpresentation 2023_Sida_02.png" descr="IKEA Lärarpresentation 2023_Sida_02.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Diabildstitel"/>
          <p:cNvSpPr txBox="1"/>
          <p:nvPr>
            <p:ph type="title"/>
          </p:nvPr>
        </p:nvSpPr>
        <p:spPr>
          <a:prstGeom prst="rect">
            <a:avLst/>
          </a:prstGeom>
        </p:spPr>
        <p:txBody>
          <a:bodyPr/>
          <a:lstStyle/>
          <a:p>
            <a:pPr/>
          </a:p>
        </p:txBody>
      </p:sp>
      <p:sp>
        <p:nvSpPr>
          <p:cNvPr id="258" name="Diabildsundertitel"/>
          <p:cNvSpPr txBox="1"/>
          <p:nvPr>
            <p:ph type="body" idx="21"/>
          </p:nvPr>
        </p:nvSpPr>
        <p:spPr>
          <a:prstGeom prst="rect">
            <a:avLst/>
          </a:prstGeom>
        </p:spPr>
        <p:txBody>
          <a:bodyPr/>
          <a:lstStyle/>
          <a:p>
            <a:pPr/>
          </a:p>
        </p:txBody>
      </p:sp>
      <p:sp>
        <p:nvSpPr>
          <p:cNvPr id="259" name="Diabildspunkttext"/>
          <p:cNvSpPr txBox="1"/>
          <p:nvPr>
            <p:ph type="body" idx="1"/>
          </p:nvPr>
        </p:nvSpPr>
        <p:spPr>
          <a:prstGeom prst="rect">
            <a:avLst/>
          </a:prstGeom>
        </p:spPr>
        <p:txBody>
          <a:bodyPr/>
          <a:lstStyle/>
          <a:p>
            <a:pPr/>
          </a:p>
        </p:txBody>
      </p:sp>
      <p:pic>
        <p:nvPicPr>
          <p:cNvPr id="260" name="IKEA Lärarpresentation 2023_Sida_20.png" descr="IKEA Lärarpresentation 2023_Sida_20.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Diabildstitel"/>
          <p:cNvSpPr txBox="1"/>
          <p:nvPr>
            <p:ph type="title"/>
          </p:nvPr>
        </p:nvSpPr>
        <p:spPr>
          <a:prstGeom prst="rect">
            <a:avLst/>
          </a:prstGeom>
        </p:spPr>
        <p:txBody>
          <a:bodyPr/>
          <a:lstStyle/>
          <a:p>
            <a:pPr/>
          </a:p>
        </p:txBody>
      </p:sp>
      <p:sp>
        <p:nvSpPr>
          <p:cNvPr id="265" name="Diabildsundertitel"/>
          <p:cNvSpPr txBox="1"/>
          <p:nvPr>
            <p:ph type="body" idx="21"/>
          </p:nvPr>
        </p:nvSpPr>
        <p:spPr>
          <a:prstGeom prst="rect">
            <a:avLst/>
          </a:prstGeom>
        </p:spPr>
        <p:txBody>
          <a:bodyPr/>
          <a:lstStyle/>
          <a:p>
            <a:pPr/>
          </a:p>
        </p:txBody>
      </p:sp>
      <p:sp>
        <p:nvSpPr>
          <p:cNvPr id="266" name="Diabildspunkttext"/>
          <p:cNvSpPr txBox="1"/>
          <p:nvPr>
            <p:ph type="body" idx="1"/>
          </p:nvPr>
        </p:nvSpPr>
        <p:spPr>
          <a:prstGeom prst="rect">
            <a:avLst/>
          </a:prstGeom>
        </p:spPr>
        <p:txBody>
          <a:bodyPr/>
          <a:lstStyle/>
          <a:p>
            <a:pPr/>
          </a:p>
        </p:txBody>
      </p:sp>
      <p:pic>
        <p:nvPicPr>
          <p:cNvPr id="267" name="IKEA Lärarpresentation 2023_Sida_21.png" descr="IKEA Lärarpresentation 2023_Sida_21.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1" name="IKEA Lärarpresentation 2023_Sida_22.png" descr="IKEA Lärarpresentation 2023_Sida_22.png">
            <a:hlinkClick r:id="rId3" invalidUrl="" action="" tgtFrame="" tooltip="" history="1" highlightClick="0" endSnd="0"/>
          </p:cNvPr>
          <p:cNvPicPr>
            <a:picLocks noChangeAspect="1"/>
          </p:cNvPicPr>
          <p:nvPr/>
        </p:nvPicPr>
        <p:blipFill>
          <a:blip r:embed="rId4">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Diabildstitel"/>
          <p:cNvSpPr txBox="1"/>
          <p:nvPr>
            <p:ph type="title"/>
          </p:nvPr>
        </p:nvSpPr>
        <p:spPr>
          <a:prstGeom prst="rect">
            <a:avLst/>
          </a:prstGeom>
        </p:spPr>
        <p:txBody>
          <a:bodyPr/>
          <a:lstStyle/>
          <a:p>
            <a:pPr/>
          </a:p>
        </p:txBody>
      </p:sp>
      <p:sp>
        <p:nvSpPr>
          <p:cNvPr id="276" name="Diabildsundertitel"/>
          <p:cNvSpPr txBox="1"/>
          <p:nvPr>
            <p:ph type="body" idx="21"/>
          </p:nvPr>
        </p:nvSpPr>
        <p:spPr>
          <a:prstGeom prst="rect">
            <a:avLst/>
          </a:prstGeom>
        </p:spPr>
        <p:txBody>
          <a:bodyPr/>
          <a:lstStyle/>
          <a:p>
            <a:pPr/>
          </a:p>
        </p:txBody>
      </p:sp>
      <p:sp>
        <p:nvSpPr>
          <p:cNvPr id="277" name="Diabildspunkttext"/>
          <p:cNvSpPr txBox="1"/>
          <p:nvPr>
            <p:ph type="body" idx="1"/>
          </p:nvPr>
        </p:nvSpPr>
        <p:spPr>
          <a:prstGeom prst="rect">
            <a:avLst/>
          </a:prstGeom>
        </p:spPr>
        <p:txBody>
          <a:bodyPr/>
          <a:lstStyle/>
          <a:p>
            <a:pPr/>
          </a:p>
        </p:txBody>
      </p:sp>
      <p:pic>
        <p:nvPicPr>
          <p:cNvPr id="278" name="IKEA Lärarpresentation 2023_Sida_23.png" descr="IKEA Lärarpresentation 2023_Sida_23.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Diabildstitel"/>
          <p:cNvSpPr txBox="1"/>
          <p:nvPr>
            <p:ph type="title"/>
          </p:nvPr>
        </p:nvSpPr>
        <p:spPr>
          <a:prstGeom prst="rect">
            <a:avLst/>
          </a:prstGeom>
        </p:spPr>
        <p:txBody>
          <a:bodyPr/>
          <a:lstStyle/>
          <a:p>
            <a:pPr/>
          </a:p>
        </p:txBody>
      </p:sp>
      <p:sp>
        <p:nvSpPr>
          <p:cNvPr id="281" name="Diabildsundertitel"/>
          <p:cNvSpPr txBox="1"/>
          <p:nvPr>
            <p:ph type="body" idx="21"/>
          </p:nvPr>
        </p:nvSpPr>
        <p:spPr>
          <a:prstGeom prst="rect">
            <a:avLst/>
          </a:prstGeom>
        </p:spPr>
        <p:txBody>
          <a:bodyPr/>
          <a:lstStyle/>
          <a:p>
            <a:pPr/>
          </a:p>
        </p:txBody>
      </p:sp>
      <p:sp>
        <p:nvSpPr>
          <p:cNvPr id="282" name="Diabildspunkttext"/>
          <p:cNvSpPr txBox="1"/>
          <p:nvPr>
            <p:ph type="body" idx="1"/>
          </p:nvPr>
        </p:nvSpPr>
        <p:spPr>
          <a:prstGeom prst="rect">
            <a:avLst/>
          </a:prstGeom>
        </p:spPr>
        <p:txBody>
          <a:bodyPr/>
          <a:lstStyle/>
          <a:p>
            <a:pPr/>
          </a:p>
        </p:txBody>
      </p:sp>
      <p:pic>
        <p:nvPicPr>
          <p:cNvPr id="283" name="IKEA Lärarpresentation 2023_Sida_24.png" descr="IKEA Lärarpresentation 2023_Sida_24.png"/>
          <p:cNvPicPr>
            <a:picLocks noChangeAspect="1"/>
          </p:cNvPicPr>
          <p:nvPr/>
        </p:nvPicPr>
        <p:blipFill>
          <a:blip r:embed="rId3">
            <a:extLst/>
          </a:blip>
          <a:stretch>
            <a:fillRect/>
          </a:stretch>
        </p:blipFill>
        <p:spPr>
          <a:xfrm>
            <a:off x="-95347" y="0"/>
            <a:ext cx="24479347" cy="13769633"/>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Diabildstitel"/>
          <p:cNvSpPr txBox="1"/>
          <p:nvPr>
            <p:ph type="title"/>
          </p:nvPr>
        </p:nvSpPr>
        <p:spPr>
          <a:prstGeom prst="rect">
            <a:avLst/>
          </a:prstGeom>
        </p:spPr>
        <p:txBody>
          <a:bodyPr/>
          <a:lstStyle/>
          <a:p>
            <a:pPr/>
          </a:p>
        </p:txBody>
      </p:sp>
      <p:sp>
        <p:nvSpPr>
          <p:cNvPr id="288" name="Diabildsundertitel"/>
          <p:cNvSpPr txBox="1"/>
          <p:nvPr>
            <p:ph type="body" idx="21"/>
          </p:nvPr>
        </p:nvSpPr>
        <p:spPr>
          <a:prstGeom prst="rect">
            <a:avLst/>
          </a:prstGeom>
        </p:spPr>
        <p:txBody>
          <a:bodyPr/>
          <a:lstStyle/>
          <a:p>
            <a:pPr/>
          </a:p>
        </p:txBody>
      </p:sp>
      <p:sp>
        <p:nvSpPr>
          <p:cNvPr id="289" name="Diabildspunkttext"/>
          <p:cNvSpPr txBox="1"/>
          <p:nvPr>
            <p:ph type="body" idx="1"/>
          </p:nvPr>
        </p:nvSpPr>
        <p:spPr>
          <a:prstGeom prst="rect">
            <a:avLst/>
          </a:prstGeom>
        </p:spPr>
        <p:txBody>
          <a:bodyPr/>
          <a:lstStyle/>
          <a:p>
            <a:pPr/>
          </a:p>
        </p:txBody>
      </p:sp>
      <p:pic>
        <p:nvPicPr>
          <p:cNvPr id="290" name="IKEA Lärarpresentation 2023_Sida_25.png" descr="IKEA Lärarpresentation 2023_Sida_25.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4" name="IKEA Lärarpresentation 2023_Sida_26.png" descr="IKEA Lärarpresentation 2023_Sida_26.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 name="Diabildstitel"/>
          <p:cNvSpPr txBox="1"/>
          <p:nvPr>
            <p:ph type="title"/>
          </p:nvPr>
        </p:nvSpPr>
        <p:spPr>
          <a:prstGeom prst="rect">
            <a:avLst/>
          </a:prstGeom>
        </p:spPr>
        <p:txBody>
          <a:bodyPr/>
          <a:lstStyle/>
          <a:p>
            <a:pPr/>
          </a:p>
        </p:txBody>
      </p:sp>
      <p:sp>
        <p:nvSpPr>
          <p:cNvPr id="299" name="Diabildsundertitel"/>
          <p:cNvSpPr txBox="1"/>
          <p:nvPr>
            <p:ph type="body" idx="21"/>
          </p:nvPr>
        </p:nvSpPr>
        <p:spPr>
          <a:prstGeom prst="rect">
            <a:avLst/>
          </a:prstGeom>
        </p:spPr>
        <p:txBody>
          <a:bodyPr/>
          <a:lstStyle/>
          <a:p>
            <a:pPr/>
          </a:p>
        </p:txBody>
      </p:sp>
      <p:sp>
        <p:nvSpPr>
          <p:cNvPr id="300" name="Diabildspunkttext"/>
          <p:cNvSpPr txBox="1"/>
          <p:nvPr>
            <p:ph type="body" idx="1"/>
          </p:nvPr>
        </p:nvSpPr>
        <p:spPr>
          <a:prstGeom prst="rect">
            <a:avLst/>
          </a:prstGeom>
        </p:spPr>
        <p:txBody>
          <a:bodyPr/>
          <a:lstStyle/>
          <a:p>
            <a:pPr/>
          </a:p>
        </p:txBody>
      </p:sp>
      <p:pic>
        <p:nvPicPr>
          <p:cNvPr id="301" name="IKEA Lärarpresentation 2023_Sida_27.png" descr="IKEA Lärarpresentation 2023_Sida_27.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Diabildstitel"/>
          <p:cNvSpPr txBox="1"/>
          <p:nvPr>
            <p:ph type="title"/>
          </p:nvPr>
        </p:nvSpPr>
        <p:spPr>
          <a:prstGeom prst="rect">
            <a:avLst/>
          </a:prstGeom>
        </p:spPr>
        <p:txBody>
          <a:bodyPr/>
          <a:lstStyle/>
          <a:p>
            <a:pPr/>
          </a:p>
        </p:txBody>
      </p:sp>
      <p:sp>
        <p:nvSpPr>
          <p:cNvPr id="306" name="Diabildsundertitel"/>
          <p:cNvSpPr txBox="1"/>
          <p:nvPr>
            <p:ph type="body" idx="21"/>
          </p:nvPr>
        </p:nvSpPr>
        <p:spPr>
          <a:prstGeom prst="rect">
            <a:avLst/>
          </a:prstGeom>
        </p:spPr>
        <p:txBody>
          <a:bodyPr/>
          <a:lstStyle/>
          <a:p>
            <a:pPr/>
          </a:p>
        </p:txBody>
      </p:sp>
      <p:sp>
        <p:nvSpPr>
          <p:cNvPr id="307" name="Diabildspunkttext"/>
          <p:cNvSpPr txBox="1"/>
          <p:nvPr>
            <p:ph type="body" idx="1"/>
          </p:nvPr>
        </p:nvSpPr>
        <p:spPr>
          <a:prstGeom prst="rect">
            <a:avLst/>
          </a:prstGeom>
        </p:spPr>
        <p:txBody>
          <a:bodyPr/>
          <a:lstStyle/>
          <a:p>
            <a:pPr/>
          </a:p>
        </p:txBody>
      </p:sp>
      <p:pic>
        <p:nvPicPr>
          <p:cNvPr id="308" name="IKEA Lärarpresentation 2023_Sida_28.png" descr="IKEA Lärarpresentation 2023_Sida_28.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2" name="IKEA Lärarpresentation 2023_Sida_29.png" descr="IKEA Lärarpresentation 2023_Sida_29.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Diabildstitel"/>
          <p:cNvSpPr txBox="1"/>
          <p:nvPr>
            <p:ph type="title"/>
          </p:nvPr>
        </p:nvSpPr>
        <p:spPr>
          <a:prstGeom prst="rect">
            <a:avLst/>
          </a:prstGeom>
        </p:spPr>
        <p:txBody>
          <a:bodyPr/>
          <a:lstStyle/>
          <a:p>
            <a:pPr/>
          </a:p>
        </p:txBody>
      </p:sp>
      <p:sp>
        <p:nvSpPr>
          <p:cNvPr id="159" name="Diabildsundertitel"/>
          <p:cNvSpPr txBox="1"/>
          <p:nvPr>
            <p:ph type="body" idx="21"/>
          </p:nvPr>
        </p:nvSpPr>
        <p:spPr>
          <a:prstGeom prst="rect">
            <a:avLst/>
          </a:prstGeom>
        </p:spPr>
        <p:txBody>
          <a:bodyPr/>
          <a:lstStyle/>
          <a:p>
            <a:pPr/>
          </a:p>
        </p:txBody>
      </p:sp>
      <p:sp>
        <p:nvSpPr>
          <p:cNvPr id="160" name="Diabildspunkttext"/>
          <p:cNvSpPr txBox="1"/>
          <p:nvPr>
            <p:ph type="body" idx="1"/>
          </p:nvPr>
        </p:nvSpPr>
        <p:spPr>
          <a:prstGeom prst="rect">
            <a:avLst/>
          </a:prstGeom>
        </p:spPr>
        <p:txBody>
          <a:bodyPr/>
          <a:lstStyle/>
          <a:p>
            <a:pPr/>
          </a:p>
        </p:txBody>
      </p:sp>
      <p:pic>
        <p:nvPicPr>
          <p:cNvPr id="161" name="IKEA Lärarpresentation 2023_Sida_03.png" descr="IKEA Lärarpresentation 2023_Sida_03.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Diabildstitel"/>
          <p:cNvSpPr txBox="1"/>
          <p:nvPr>
            <p:ph type="title"/>
          </p:nvPr>
        </p:nvSpPr>
        <p:spPr>
          <a:prstGeom prst="rect">
            <a:avLst/>
          </a:prstGeom>
        </p:spPr>
        <p:txBody>
          <a:bodyPr/>
          <a:lstStyle/>
          <a:p>
            <a:pPr/>
          </a:p>
        </p:txBody>
      </p:sp>
      <p:sp>
        <p:nvSpPr>
          <p:cNvPr id="317" name="Diabildsundertitel"/>
          <p:cNvSpPr txBox="1"/>
          <p:nvPr>
            <p:ph type="body" idx="21"/>
          </p:nvPr>
        </p:nvSpPr>
        <p:spPr>
          <a:prstGeom prst="rect">
            <a:avLst/>
          </a:prstGeom>
        </p:spPr>
        <p:txBody>
          <a:bodyPr/>
          <a:lstStyle/>
          <a:p>
            <a:pPr/>
          </a:p>
        </p:txBody>
      </p:sp>
      <p:sp>
        <p:nvSpPr>
          <p:cNvPr id="318" name="Diabildspunkttext"/>
          <p:cNvSpPr txBox="1"/>
          <p:nvPr>
            <p:ph type="body" idx="1"/>
          </p:nvPr>
        </p:nvSpPr>
        <p:spPr>
          <a:prstGeom prst="rect">
            <a:avLst/>
          </a:prstGeom>
        </p:spPr>
        <p:txBody>
          <a:bodyPr/>
          <a:lstStyle/>
          <a:p>
            <a:pPr/>
          </a:p>
        </p:txBody>
      </p:sp>
      <p:pic>
        <p:nvPicPr>
          <p:cNvPr id="319" name="IKEA Lärarpresentation 2023_Sida_30.png" descr="IKEA Lärarpresentation 2023_Sida_30.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Diabildstitel"/>
          <p:cNvSpPr txBox="1"/>
          <p:nvPr>
            <p:ph type="title"/>
          </p:nvPr>
        </p:nvSpPr>
        <p:spPr>
          <a:prstGeom prst="rect">
            <a:avLst/>
          </a:prstGeom>
        </p:spPr>
        <p:txBody>
          <a:bodyPr/>
          <a:lstStyle/>
          <a:p>
            <a:pPr/>
          </a:p>
        </p:txBody>
      </p:sp>
      <p:sp>
        <p:nvSpPr>
          <p:cNvPr id="324" name="Diabildsundertitel"/>
          <p:cNvSpPr txBox="1"/>
          <p:nvPr>
            <p:ph type="body" idx="21"/>
          </p:nvPr>
        </p:nvSpPr>
        <p:spPr>
          <a:prstGeom prst="rect">
            <a:avLst/>
          </a:prstGeom>
        </p:spPr>
        <p:txBody>
          <a:bodyPr/>
          <a:lstStyle/>
          <a:p>
            <a:pPr/>
          </a:p>
        </p:txBody>
      </p:sp>
      <p:sp>
        <p:nvSpPr>
          <p:cNvPr id="325" name="Diabildspunkttext"/>
          <p:cNvSpPr txBox="1"/>
          <p:nvPr>
            <p:ph type="body" idx="1"/>
          </p:nvPr>
        </p:nvSpPr>
        <p:spPr>
          <a:prstGeom prst="rect">
            <a:avLst/>
          </a:prstGeom>
        </p:spPr>
        <p:txBody>
          <a:bodyPr/>
          <a:lstStyle/>
          <a:p>
            <a:pPr/>
          </a:p>
        </p:txBody>
      </p:sp>
      <p:pic>
        <p:nvPicPr>
          <p:cNvPr id="326" name="WWF Lärarpresentation 2023_Sida_33.png" descr="WWF Lärarpresentation 2023_Sida_33.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3" name="IKEA Lärarpresentation 2023_Sida_04.png" descr="IKEA Lärarpresentation 2023_Sida_04.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Diabildstitel"/>
          <p:cNvSpPr txBox="1"/>
          <p:nvPr>
            <p:ph type="title"/>
          </p:nvPr>
        </p:nvSpPr>
        <p:spPr>
          <a:prstGeom prst="rect">
            <a:avLst/>
          </a:prstGeom>
        </p:spPr>
        <p:txBody>
          <a:bodyPr/>
          <a:lstStyle/>
          <a:p>
            <a:pPr/>
          </a:p>
        </p:txBody>
      </p:sp>
      <p:sp>
        <p:nvSpPr>
          <p:cNvPr id="168" name="Diabildsundertitel"/>
          <p:cNvSpPr txBox="1"/>
          <p:nvPr>
            <p:ph type="body" idx="21"/>
          </p:nvPr>
        </p:nvSpPr>
        <p:spPr>
          <a:prstGeom prst="rect">
            <a:avLst/>
          </a:prstGeom>
        </p:spPr>
        <p:txBody>
          <a:bodyPr/>
          <a:lstStyle/>
          <a:p>
            <a:pPr/>
          </a:p>
        </p:txBody>
      </p:sp>
      <p:sp>
        <p:nvSpPr>
          <p:cNvPr id="169" name="Diabildspunkttext"/>
          <p:cNvSpPr txBox="1"/>
          <p:nvPr>
            <p:ph type="body" idx="1"/>
          </p:nvPr>
        </p:nvSpPr>
        <p:spPr>
          <a:prstGeom prst="rect">
            <a:avLst/>
          </a:prstGeom>
        </p:spPr>
        <p:txBody>
          <a:bodyPr/>
          <a:lstStyle/>
          <a:p>
            <a:pPr/>
          </a:p>
        </p:txBody>
      </p:sp>
      <p:pic>
        <p:nvPicPr>
          <p:cNvPr id="170" name="IKEA Lärarpresentation 2023_Sida_05.png" descr="IKEA Lärarpresentation 2023_Sida_05.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Diabildstitel"/>
          <p:cNvSpPr txBox="1"/>
          <p:nvPr>
            <p:ph type="title"/>
          </p:nvPr>
        </p:nvSpPr>
        <p:spPr>
          <a:prstGeom prst="rect">
            <a:avLst/>
          </a:prstGeom>
        </p:spPr>
        <p:txBody>
          <a:bodyPr/>
          <a:lstStyle/>
          <a:p>
            <a:pPr/>
          </a:p>
        </p:txBody>
      </p:sp>
      <p:sp>
        <p:nvSpPr>
          <p:cNvPr id="175" name="Diabildsundertitel"/>
          <p:cNvSpPr txBox="1"/>
          <p:nvPr>
            <p:ph type="body" idx="21"/>
          </p:nvPr>
        </p:nvSpPr>
        <p:spPr>
          <a:prstGeom prst="rect">
            <a:avLst/>
          </a:prstGeom>
        </p:spPr>
        <p:txBody>
          <a:bodyPr/>
          <a:lstStyle/>
          <a:p>
            <a:pPr/>
          </a:p>
        </p:txBody>
      </p:sp>
      <p:sp>
        <p:nvSpPr>
          <p:cNvPr id="176" name="Diabildspunkttext"/>
          <p:cNvSpPr txBox="1"/>
          <p:nvPr>
            <p:ph type="body" idx="1"/>
          </p:nvPr>
        </p:nvSpPr>
        <p:spPr>
          <a:prstGeom prst="rect">
            <a:avLst/>
          </a:prstGeom>
        </p:spPr>
        <p:txBody>
          <a:bodyPr/>
          <a:lstStyle/>
          <a:p>
            <a:pPr/>
          </a:p>
        </p:txBody>
      </p:sp>
      <p:pic>
        <p:nvPicPr>
          <p:cNvPr id="177" name="IKEA Lärarpresentation 2023_Sida_06.png" descr="IKEA Lärarpresentation 2023_Sida_06.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1" name="IKEA Lärarpresentation 2023_Sida_07.png" descr="IKEA Lärarpresentation 2023_Sida_07.png">
            <a:hlinkClick r:id="rId3" invalidUrl="" action="" tgtFrame="" tooltip="" history="1" highlightClick="0" endSnd="0"/>
          </p:cNvPr>
          <p:cNvPicPr>
            <a:picLocks noChangeAspect="1"/>
          </p:cNvPicPr>
          <p:nvPr/>
        </p:nvPicPr>
        <p:blipFill>
          <a:blip r:embed="rId4">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Diabildstitel"/>
          <p:cNvSpPr txBox="1"/>
          <p:nvPr>
            <p:ph type="title"/>
          </p:nvPr>
        </p:nvSpPr>
        <p:spPr>
          <a:prstGeom prst="rect">
            <a:avLst/>
          </a:prstGeom>
        </p:spPr>
        <p:txBody>
          <a:bodyPr/>
          <a:lstStyle/>
          <a:p>
            <a:pPr/>
          </a:p>
        </p:txBody>
      </p:sp>
      <p:sp>
        <p:nvSpPr>
          <p:cNvPr id="186" name="Diabildsundertitel"/>
          <p:cNvSpPr txBox="1"/>
          <p:nvPr>
            <p:ph type="body" idx="21"/>
          </p:nvPr>
        </p:nvSpPr>
        <p:spPr>
          <a:prstGeom prst="rect">
            <a:avLst/>
          </a:prstGeom>
        </p:spPr>
        <p:txBody>
          <a:bodyPr/>
          <a:lstStyle/>
          <a:p>
            <a:pPr/>
          </a:p>
        </p:txBody>
      </p:sp>
      <p:sp>
        <p:nvSpPr>
          <p:cNvPr id="187" name="Diabildspunkttext"/>
          <p:cNvSpPr txBox="1"/>
          <p:nvPr>
            <p:ph type="body" idx="1"/>
          </p:nvPr>
        </p:nvSpPr>
        <p:spPr>
          <a:prstGeom prst="rect">
            <a:avLst/>
          </a:prstGeom>
        </p:spPr>
        <p:txBody>
          <a:bodyPr/>
          <a:lstStyle/>
          <a:p>
            <a:pPr/>
          </a:p>
        </p:txBody>
      </p:sp>
      <p:pic>
        <p:nvPicPr>
          <p:cNvPr id="188" name="IKEA Lärarpresentation 2023_Sida_08.png" descr="IKEA Lärarpresentation 2023_Sida_08.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Diabildstitel"/>
          <p:cNvSpPr txBox="1"/>
          <p:nvPr>
            <p:ph type="title"/>
          </p:nvPr>
        </p:nvSpPr>
        <p:spPr>
          <a:prstGeom prst="rect">
            <a:avLst/>
          </a:prstGeom>
        </p:spPr>
        <p:txBody>
          <a:bodyPr/>
          <a:lstStyle/>
          <a:p>
            <a:pPr/>
          </a:p>
        </p:txBody>
      </p:sp>
      <p:sp>
        <p:nvSpPr>
          <p:cNvPr id="193" name="Diabildsundertitel"/>
          <p:cNvSpPr txBox="1"/>
          <p:nvPr>
            <p:ph type="body" idx="21"/>
          </p:nvPr>
        </p:nvSpPr>
        <p:spPr>
          <a:prstGeom prst="rect">
            <a:avLst/>
          </a:prstGeom>
        </p:spPr>
        <p:txBody>
          <a:bodyPr/>
          <a:lstStyle/>
          <a:p>
            <a:pPr/>
          </a:p>
        </p:txBody>
      </p:sp>
      <p:sp>
        <p:nvSpPr>
          <p:cNvPr id="194" name="Diabildspunkttext"/>
          <p:cNvSpPr txBox="1"/>
          <p:nvPr>
            <p:ph type="body" idx="1"/>
          </p:nvPr>
        </p:nvSpPr>
        <p:spPr>
          <a:prstGeom prst="rect">
            <a:avLst/>
          </a:prstGeom>
        </p:spPr>
        <p:txBody>
          <a:bodyPr/>
          <a:lstStyle/>
          <a:p>
            <a:pPr/>
          </a:p>
        </p:txBody>
      </p:sp>
      <p:pic>
        <p:nvPicPr>
          <p:cNvPr id="195" name="IKEA Lärarpresentation 2023_Sida_09.png" descr="IKEA Lärarpresentation 2023_Sida_09.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